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63" r:id="rId3"/>
    <p:sldId id="504" r:id="rId4"/>
    <p:sldId id="505" r:id="rId5"/>
    <p:sldId id="506" r:id="rId6"/>
    <p:sldId id="507" r:id="rId7"/>
    <p:sldId id="3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AF0B2B"/>
    <a:srgbClr val="AF001B"/>
    <a:srgbClr val="910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3" autoAdjust="0"/>
    <p:restoredTop sz="86397"/>
  </p:normalViewPr>
  <p:slideViewPr>
    <p:cSldViewPr snapToGrid="0" showGuides="1">
      <p:cViewPr varScale="1">
        <p:scale>
          <a:sx n="63" d="100"/>
          <a:sy n="63" d="100"/>
        </p:scale>
        <p:origin x="936" y="66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3FC9970-49B3-6247-BEAA-30B5EBA133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53C5C5-EB51-0E47-A7D6-4E50C173E6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80C73-5964-5D4F-B050-7B86F1842EB8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035F4F-3406-114C-BAFA-079C94C4E6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15A187-0D1C-3D46-A82D-A2B21BE5C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CE0B4-8DF9-A84F-B42D-5CC3414CA1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940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F5BDF-3A48-4675-B202-843D6208F19E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AB43-3359-4BBA-B519-9522BBF4F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78A96-5D10-4867-88DC-BE4413381A8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32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78A96-5D10-4867-88DC-BE4413381A8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99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92C6E-4971-4309-9D22-96027E1D2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77C96D-E783-45F4-A073-CEC50DE5E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1A0C41-05A9-4162-B717-052914F5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650CFC-9A73-4404-9C58-CD4FA8E9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3023A9-26C2-4DD9-A065-FD23F20D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80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00927-EAD9-46AC-A4DE-552CE251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B3EDF1-A7C9-4897-AAA4-8DAED872E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C0D8A3-1EE9-43E6-9B4D-86A02807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97C64F-C482-43DD-A930-C457460D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48A222-2E69-45B7-B35B-30A89948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68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DA11E98-E269-431E-A26E-34CD5BD41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ED6E2C-0897-45CC-A015-6CF42E8E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383212-562D-4C3E-AFE2-7DB9943D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91235B-8E6F-4B7C-8451-9F69B395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FA961B-01D3-46FA-8D3F-746AC067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08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5DCF3-4213-4C3B-9C89-4AD0286D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51DF79-7CBF-4D46-8097-14F26E230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81503E-FA7A-473F-9988-5D881813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18F07E-53B3-4847-93E1-C16826C3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31A686-513E-42E0-9867-4AA487BE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24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63F90-5338-41C4-9B5F-AB28B213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8C3C95-0BC3-4EE6-A815-777520DFD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B67A8B-4D89-469C-92A7-17877914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ADB16-A73A-4156-8B19-9364D2C7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3B0172-6C9A-4F48-A57E-4F956154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1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5B839-3C0E-4D5D-AF9F-33779983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95BC5A-0233-40C6-905B-1A72A6FFF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EA72A9-81F4-496E-AB26-E69A8BBFD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05352B-9D9F-4CDD-A8A3-D2335179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B84486-73E1-4F4E-83C9-56C2E84B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AF1FF4-ECA2-479F-98F6-F14D89F0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8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D14DE-DC68-4AE9-9A82-3AEEE831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84C503-5995-4143-B0E9-DC3BFE8ED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86DFE3-02CA-4CE3-A1B8-709A641ED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221EC-4945-4AE2-A864-063A44EAC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8E5EB0-D172-49B5-84BA-25F3AAE32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1ECB230-BC13-48E0-B05D-D0025863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1ACA08-C0E1-4E8C-9FFC-67615158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DF9B209-B458-4368-8F50-8AB873EE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45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F46E1-B8FC-426C-9687-3F69513E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876DC8-3D95-48A0-9BA9-5F780DF7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7FEB46-2D52-4423-B3DA-71F0323C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20AACB-BCDB-4E35-8953-F57F8A8F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42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7F64EB-78CA-4881-82A5-949BD7B5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1473AF-3DFB-4053-8713-E336B56A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99A1F4-14D0-4067-9081-27953ECB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30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2F2F3-206F-4B07-AAF9-32E9D978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9E3B9B-4B30-41AF-B0C7-94EE88CD5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F0C388-58B1-4C11-8ABE-CAA081F39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E50466-A131-4B75-AAB6-BA335B5D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45F4C7-9706-43FF-BA6E-D6920237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F29225-F0F9-4D45-AFC7-B2E4BC95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71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BDF26-7000-49E1-BAB0-E9ADB09D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371D80C-CA47-408C-AD9E-DFCD10A01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16F415-5394-4322-8376-0555D760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DACC8A-898F-4442-9203-C6F59C55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096B-E419-4F38-9D87-AD96D83B5071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A6002E-9CCA-4A5A-8491-8EF49F44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272CF9-AABB-44DA-B230-E3E328D9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E7CF-E41A-4F8E-996F-9847CEE3D5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5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ussdiagramm: Dokument 7"/>
          <p:cNvSpPr>
            <a:spLocks noChangeAspect="1"/>
          </p:cNvSpPr>
          <p:nvPr userDrawn="1"/>
        </p:nvSpPr>
        <p:spPr>
          <a:xfrm>
            <a:off x="0" y="0"/>
            <a:ext cx="12192000" cy="1432560"/>
          </a:xfrm>
          <a:prstGeom prst="flowChartDocument">
            <a:avLst/>
          </a:prstGeom>
          <a:blipFill dpi="0" rotWithShape="1">
            <a:blip r:embed="rId13">
              <a:alphaModFix amt="65000"/>
            </a:blip>
            <a:srcRect/>
            <a:stretch>
              <a:fillRect l="-17769" t="-131941" r="-6" b="-1645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1755E7-5B86-40D9-BA8C-E938CE92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A75BB8-A1EE-4926-A68C-1A24C87CF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4D130A-F69D-4AD1-8138-A5E7D00DE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096B-E419-4F38-9D87-AD96D83B5071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4B09B5-D209-43F5-A860-3AD1AA11E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2C85FE-3246-49A0-81A8-25A332BD8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EE7CF-E41A-4F8E-996F-9847CEE3D5B0}" type="slidenum">
              <a:rPr lang="de-DE" smtClean="0"/>
              <a:t>‹#›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F891870-FAD6-6649-950D-090F4960B5F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9" y="169740"/>
            <a:ext cx="1708924" cy="4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0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r="15502"/>
          <a:stretch/>
        </p:blipFill>
        <p:spPr>
          <a:xfrm>
            <a:off x="-58994" y="-100733"/>
            <a:ext cx="12250994" cy="69668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B2A253-4937-48AA-A312-F3392EF8E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02413"/>
            <a:ext cx="6693217" cy="891250"/>
          </a:xfrm>
        </p:spPr>
        <p:txBody>
          <a:bodyPr>
            <a:normAutofit/>
          </a:bodyPr>
          <a:lstStyle/>
          <a:p>
            <a:pPr algn="l"/>
            <a:r>
              <a:rPr lang="de-DE" sz="4400" b="1" dirty="0" err="1">
                <a:latin typeface="+mn-lt"/>
                <a:ea typeface="Verdana" panose="020B0604030504040204" pitchFamily="34" charset="0"/>
                <a:cs typeface="Calibri Light" panose="020F0302020204030204" pitchFamily="34" charset="0"/>
              </a:rPr>
              <a:t>Your</a:t>
            </a:r>
            <a:r>
              <a:rPr lang="de-DE" sz="4400" b="1" dirty="0">
                <a:latin typeface="+mn-lt"/>
                <a:ea typeface="Verdana" panose="020B0604030504040204" pitchFamily="34" charset="0"/>
                <a:cs typeface="Calibri Light" panose="020F0302020204030204" pitchFamily="34" charset="0"/>
              </a:rPr>
              <a:t> Partner </a:t>
            </a:r>
            <a:r>
              <a:rPr lang="de-DE" sz="4400" b="1" dirty="0" err="1">
                <a:latin typeface="+mn-lt"/>
                <a:ea typeface="Verdana" panose="020B0604030504040204" pitchFamily="34" charset="0"/>
                <a:cs typeface="Calibri Light" panose="020F0302020204030204" pitchFamily="34" charset="0"/>
              </a:rPr>
              <a:t>for</a:t>
            </a:r>
            <a:r>
              <a:rPr lang="de-DE" sz="4400" b="1" dirty="0">
                <a:latin typeface="+mn-lt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de-DE" sz="4400" b="1" dirty="0" err="1">
                <a:latin typeface="+mn-lt"/>
                <a:ea typeface="Verdana" panose="020B0604030504040204" pitchFamily="34" charset="0"/>
                <a:cs typeface="Calibri Light" panose="020F0302020204030204" pitchFamily="34" charset="0"/>
              </a:rPr>
              <a:t>eHealth</a:t>
            </a:r>
            <a:endParaRPr lang="de-DE" sz="4400" b="1" dirty="0">
              <a:latin typeface="+mn-lt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BBAB74-5523-4C0D-AD4A-2CFF21BD4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393663"/>
            <a:ext cx="8926404" cy="3917712"/>
          </a:xfrm>
        </p:spPr>
        <p:txBody>
          <a:bodyPr>
            <a:normAutofit/>
          </a:bodyPr>
          <a:lstStyle/>
          <a:p>
            <a:pPr algn="l"/>
            <a:endParaRPr lang="en-GB" sz="3600" i="1" dirty="0"/>
          </a:p>
          <a:p>
            <a:pPr algn="l"/>
            <a:r>
              <a:rPr lang="en-GB" sz="3600" b="1" i="1" dirty="0"/>
              <a:t>Digital healthcare in the </a:t>
            </a:r>
          </a:p>
          <a:p>
            <a:pPr algn="l"/>
            <a:r>
              <a:rPr lang="en-GB" sz="3600" b="1" i="1" dirty="0"/>
              <a:t>private environment</a:t>
            </a:r>
            <a:r>
              <a:rPr lang="en-GB" sz="3200" b="1" i="1" dirty="0"/>
              <a:t> </a:t>
            </a:r>
            <a:endParaRPr lang="en-GB" sz="3200" b="1" dirty="0"/>
          </a:p>
          <a:p>
            <a:pPr algn="l"/>
            <a:endParaRPr lang="de-DE" sz="4400" dirty="0">
              <a:solidFill>
                <a:srgbClr val="C00000"/>
              </a:solidFill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67C9F1-C87E-8A47-A5C4-0E7920D33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188258"/>
            <a:ext cx="2164976" cy="7789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A6CEBF4-DA46-4C40-8461-7809107E1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0" y="295084"/>
            <a:ext cx="1803400" cy="5207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FDCFBDF-32AE-6A4B-9D5E-11A9802F7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69" y="5159891"/>
            <a:ext cx="4775755" cy="94107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661D46D-9EAC-5249-A6B9-7C2F02EED004}"/>
              </a:ext>
            </a:extLst>
          </p:cNvPr>
          <p:cNvSpPr txBox="1"/>
          <p:nvPr/>
        </p:nvSpPr>
        <p:spPr>
          <a:xfrm>
            <a:off x="3814670" y="5144145"/>
            <a:ext cx="4775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Prof Dr. med. Christiane </a:t>
            </a:r>
            <a:r>
              <a:rPr lang="de-DE" dirty="0" err="1"/>
              <a:t>Brockes</a:t>
            </a:r>
            <a:r>
              <a:rPr lang="de-DE" dirty="0"/>
              <a:t>  </a:t>
            </a:r>
          </a:p>
          <a:p>
            <a:pPr algn="ctr"/>
            <a:r>
              <a:rPr lang="de-DE" dirty="0" err="1"/>
              <a:t>alcare</a:t>
            </a:r>
            <a:r>
              <a:rPr lang="de-DE" dirty="0"/>
              <a:t> Co-</a:t>
            </a:r>
            <a:r>
              <a:rPr lang="de-DE" dirty="0" err="1"/>
              <a:t>Founder</a:t>
            </a:r>
            <a:r>
              <a:rPr lang="de-DE" dirty="0"/>
              <a:t> &amp; CEO</a:t>
            </a:r>
          </a:p>
          <a:p>
            <a:pPr algn="ctr"/>
            <a:r>
              <a:rPr lang="de-DE" dirty="0"/>
              <a:t>Clinical </a:t>
            </a:r>
            <a:r>
              <a:rPr lang="de-DE" dirty="0" err="1"/>
              <a:t>Telemedicine</a:t>
            </a:r>
            <a:r>
              <a:rPr lang="de-DE" dirty="0"/>
              <a:t> / </a:t>
            </a:r>
            <a:r>
              <a:rPr lang="de-DE" dirty="0" err="1"/>
              <a:t>eHealth</a:t>
            </a:r>
            <a:r>
              <a:rPr lang="de-DE" dirty="0"/>
              <a:t>, University </a:t>
            </a:r>
            <a:r>
              <a:rPr lang="de-DE" dirty="0" err="1"/>
              <a:t>Zurich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712D649-CEFE-C44E-A5C2-54890FEC4F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6"/>
          <a:stretch/>
        </p:blipFill>
        <p:spPr>
          <a:xfrm>
            <a:off x="5140345" y="4169587"/>
            <a:ext cx="1491396" cy="941071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C8B7191E-9FF1-F44D-BD18-3074E3816506}"/>
              </a:ext>
            </a:extLst>
          </p:cNvPr>
          <p:cNvSpPr txBox="1"/>
          <p:nvPr/>
        </p:nvSpPr>
        <p:spPr>
          <a:xfrm>
            <a:off x="1539714" y="6274273"/>
            <a:ext cx="325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EKTG Webinar June 24. 2020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9F081FD8-2503-3A47-B61C-A89278CE516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6859" y="5827526"/>
            <a:ext cx="1048270" cy="7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6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349006" y="1185607"/>
            <a:ext cx="45719" cy="544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790350" y="2214600"/>
            <a:ext cx="39812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AF0B2B"/>
                </a:solidFill>
              </a:rPr>
              <a:t>More </a:t>
            </a:r>
            <a:r>
              <a:rPr lang="de-DE" sz="2800" b="1" dirty="0" err="1">
                <a:solidFill>
                  <a:srgbClr val="AF0B2B"/>
                </a:solidFill>
              </a:rPr>
              <a:t>autonomy</a:t>
            </a:r>
            <a:endParaRPr lang="de-DE" sz="2800" b="1" dirty="0">
              <a:solidFill>
                <a:srgbClr val="AF0B2B"/>
              </a:solidFill>
            </a:endParaRPr>
          </a:p>
          <a:p>
            <a:r>
              <a:rPr lang="de-DE" sz="2800" b="1" dirty="0">
                <a:solidFill>
                  <a:srgbClr val="AF0B2B"/>
                </a:solidFill>
              </a:rPr>
              <a:t>More </a:t>
            </a:r>
            <a:r>
              <a:rPr lang="de-DE" sz="2800" b="1" dirty="0" err="1">
                <a:solidFill>
                  <a:srgbClr val="AF0B2B"/>
                </a:solidFill>
              </a:rPr>
              <a:t>health</a:t>
            </a:r>
            <a:endParaRPr lang="de-DE" sz="2800" b="1" dirty="0">
              <a:solidFill>
                <a:srgbClr val="AF0B2B"/>
              </a:solidFill>
            </a:endParaRPr>
          </a:p>
          <a:p>
            <a:r>
              <a:rPr lang="de-DE" sz="2800" b="1" dirty="0">
                <a:solidFill>
                  <a:srgbClr val="AF0B2B"/>
                </a:solidFill>
              </a:rPr>
              <a:t>More </a:t>
            </a:r>
            <a:r>
              <a:rPr lang="de-DE" sz="2800" b="1" dirty="0" err="1">
                <a:solidFill>
                  <a:srgbClr val="AF0B2B"/>
                </a:solidFill>
              </a:rPr>
              <a:t>life</a:t>
            </a:r>
            <a:r>
              <a:rPr lang="de-DE" sz="2800" b="1" dirty="0">
                <a:solidFill>
                  <a:srgbClr val="AF0B2B"/>
                </a:solidFill>
              </a:rPr>
              <a:t>-quality</a:t>
            </a:r>
            <a:endParaRPr lang="en-US" sz="2800" dirty="0">
              <a:solidFill>
                <a:srgbClr val="AF0B2B"/>
              </a:solidFill>
            </a:endParaRPr>
          </a:p>
        </p:txBody>
      </p:sp>
      <p:sp>
        <p:nvSpPr>
          <p:cNvPr id="44" name="Inhaltsplatzhalter 2">
            <a:extLst>
              <a:ext uri="{FF2B5EF4-FFF2-40B4-BE49-F238E27FC236}">
                <a16:creationId xmlns:a16="http://schemas.microsoft.com/office/drawing/2014/main" id="{3134311F-1D0E-43D7-98AA-172E5EC5F3C5}"/>
              </a:ext>
            </a:extLst>
          </p:cNvPr>
          <p:cNvSpPr txBox="1">
            <a:spLocks/>
          </p:cNvSpPr>
          <p:nvPr/>
        </p:nvSpPr>
        <p:spPr>
          <a:xfrm>
            <a:off x="838200" y="3638095"/>
            <a:ext cx="4535877" cy="218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eHealth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buFontTx/>
              <a:buChar char="-"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Seniors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facilities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buFontTx/>
              <a:buChar char="-"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Hospitals &amp;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practices</a:t>
            </a:r>
            <a:endParaRPr lang="de-DE" sz="22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Municipalities</a:t>
            </a:r>
            <a:endParaRPr lang="de-DE" sz="22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Enterprises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E0501185-7A88-BA49-9DB2-FE28D3A5DAD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2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>
                <a:solidFill>
                  <a:srgbClr val="AF0B2B"/>
                </a:solidFill>
              </a:rPr>
              <a:t>Your</a:t>
            </a:r>
            <a:r>
              <a:rPr lang="de-DE" b="1" dirty="0">
                <a:solidFill>
                  <a:srgbClr val="AF0B2B"/>
                </a:solidFill>
              </a:rPr>
              <a:t> Partner </a:t>
            </a:r>
            <a:r>
              <a:rPr lang="de-DE" b="1" dirty="0" err="1">
                <a:solidFill>
                  <a:srgbClr val="AF0B2B"/>
                </a:solidFill>
              </a:rPr>
              <a:t>for</a:t>
            </a:r>
            <a:r>
              <a:rPr lang="de-DE" b="1" dirty="0">
                <a:solidFill>
                  <a:srgbClr val="AF0B2B"/>
                </a:solidFill>
              </a:rPr>
              <a:t> </a:t>
            </a:r>
            <a:r>
              <a:rPr lang="de-DE" b="1" dirty="0" err="1">
                <a:solidFill>
                  <a:srgbClr val="AF0B2B"/>
                </a:solidFill>
              </a:rPr>
              <a:t>eHealth</a:t>
            </a:r>
            <a:endParaRPr lang="en-US" b="1" dirty="0">
              <a:solidFill>
                <a:srgbClr val="AF0B2B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8B79D4-70DF-4F4F-A719-946521F15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79" y="1612959"/>
            <a:ext cx="6361044" cy="5311472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42292D5C-970A-AC4F-ADF3-41D856B46F54}"/>
              </a:ext>
            </a:extLst>
          </p:cNvPr>
          <p:cNvSpPr txBox="1"/>
          <p:nvPr/>
        </p:nvSpPr>
        <p:spPr>
          <a:xfrm>
            <a:off x="1539714" y="6274273"/>
            <a:ext cx="325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EKTG Webinar June 24. 2020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9F5FA7FE-5D4E-E942-A3E6-3A822425742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859" y="5827526"/>
            <a:ext cx="1048270" cy="7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8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349006" y="1185607"/>
            <a:ext cx="45719" cy="544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E0501185-7A88-BA49-9DB2-FE28D3A5DAD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2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>
                <a:solidFill>
                  <a:srgbClr val="AF0B2B"/>
                </a:solidFill>
              </a:rPr>
              <a:t>Example</a:t>
            </a:r>
            <a:r>
              <a:rPr lang="de-DE" b="1" dirty="0">
                <a:solidFill>
                  <a:srgbClr val="AF0B2B"/>
                </a:solidFill>
              </a:rPr>
              <a:t> </a:t>
            </a:r>
            <a:r>
              <a:rPr lang="de-DE" b="1" dirty="0" err="1">
                <a:solidFill>
                  <a:srgbClr val="AF0B2B"/>
                </a:solidFill>
              </a:rPr>
              <a:t>from</a:t>
            </a:r>
            <a:r>
              <a:rPr lang="de-DE" b="1" dirty="0">
                <a:solidFill>
                  <a:srgbClr val="AF0B2B"/>
                </a:solidFill>
              </a:rPr>
              <a:t> </a:t>
            </a:r>
            <a:r>
              <a:rPr lang="de-DE" b="1" dirty="0" err="1">
                <a:solidFill>
                  <a:srgbClr val="AF0B2B"/>
                </a:solidFill>
              </a:rPr>
              <a:t>Switzerland</a:t>
            </a:r>
            <a:r>
              <a:rPr lang="de-DE" b="1" dirty="0">
                <a:solidFill>
                  <a:srgbClr val="AF0B2B"/>
                </a:solidFill>
              </a:rPr>
              <a:t>: Project </a:t>
            </a:r>
          </a:p>
          <a:p>
            <a:r>
              <a:rPr lang="de-CH" b="1" dirty="0">
                <a:solidFill>
                  <a:srgbClr val="AF0B2B"/>
                </a:solidFill>
              </a:rPr>
              <a:t>«</a:t>
            </a:r>
            <a:r>
              <a:rPr lang="de-CH" b="1" dirty="0" err="1">
                <a:solidFill>
                  <a:srgbClr val="AF0B2B"/>
                </a:solidFill>
              </a:rPr>
              <a:t>ThurvitaTech</a:t>
            </a:r>
            <a:r>
              <a:rPr lang="de-CH" b="1" dirty="0">
                <a:solidFill>
                  <a:srgbClr val="AF0B2B"/>
                </a:solidFill>
              </a:rPr>
              <a:t>»</a:t>
            </a:r>
            <a:r>
              <a:rPr lang="de-DE" b="1" dirty="0">
                <a:solidFill>
                  <a:srgbClr val="AF0B2B"/>
                </a:solidFill>
              </a:rPr>
              <a:t> </a:t>
            </a:r>
            <a:endParaRPr lang="en-US" b="1" dirty="0">
              <a:solidFill>
                <a:srgbClr val="AF0B2B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614D6B-0812-6F42-976E-F9000A5CBE54}"/>
              </a:ext>
            </a:extLst>
          </p:cNvPr>
          <p:cNvSpPr/>
          <p:nvPr/>
        </p:nvSpPr>
        <p:spPr>
          <a:xfrm>
            <a:off x="838198" y="2057743"/>
            <a:ext cx="663669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dirty="0" err="1"/>
              <a:t>Better</a:t>
            </a:r>
            <a:r>
              <a:rPr lang="de-DE" sz="2200" dirty="0"/>
              <a:t> </a:t>
            </a:r>
            <a:r>
              <a:rPr lang="de-DE" sz="2200" dirty="0" err="1"/>
              <a:t>health</a:t>
            </a:r>
            <a:r>
              <a:rPr lang="de-DE" sz="2200" dirty="0"/>
              <a:t>, </a:t>
            </a:r>
            <a:r>
              <a:rPr lang="de-DE" sz="2200" dirty="0" err="1"/>
              <a:t>safety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quality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life</a:t>
            </a:r>
            <a:endParaRPr lang="de-DE" sz="2200" dirty="0"/>
          </a:p>
          <a:p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35 Apartments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elderly</a:t>
            </a: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Live </a:t>
            </a:r>
            <a:r>
              <a:rPr lang="de-DE" sz="2200" dirty="0" err="1"/>
              <a:t>independently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safely</a:t>
            </a: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Modular </a:t>
            </a:r>
            <a:r>
              <a:rPr lang="de-DE" sz="2200" dirty="0" err="1"/>
              <a:t>solutions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flexible </a:t>
            </a:r>
            <a:r>
              <a:rPr lang="de-DE" sz="2200" dirty="0" err="1"/>
              <a:t>integration</a:t>
            </a:r>
            <a:endParaRPr lang="de-DE" sz="2200" dirty="0"/>
          </a:p>
        </p:txBody>
      </p:sp>
      <p:pic>
        <p:nvPicPr>
          <p:cNvPr id="8" name="Picture 2" descr="https://wegweiseralterundtechnik.de/images/thumb/a/a7/Amplicomms_PowerTel_601.jpg/245px-Amplicomms_PowerTel_601.jpg">
            <a:extLst>
              <a:ext uri="{FF2B5EF4-FFF2-40B4-BE49-F238E27FC236}">
                <a16:creationId xmlns:a16="http://schemas.microsoft.com/office/drawing/2014/main" id="{4FE043CE-1AF7-2E4A-B0F3-8F71B00E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3907376"/>
            <a:ext cx="3002280" cy="22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us 8">
            <a:extLst>
              <a:ext uri="{FF2B5EF4-FFF2-40B4-BE49-F238E27FC236}">
                <a16:creationId xmlns:a16="http://schemas.microsoft.com/office/drawing/2014/main" id="{D8A65A64-FFF8-B047-8F43-EE4D69873866}"/>
              </a:ext>
            </a:extLst>
          </p:cNvPr>
          <p:cNvSpPr/>
          <p:nvPr/>
        </p:nvSpPr>
        <p:spPr>
          <a:xfrm>
            <a:off x="3934608" y="4744776"/>
            <a:ext cx="485890" cy="5309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C4102C9-54B3-C843-B685-8155AF1C98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565" y="4453757"/>
            <a:ext cx="916362" cy="1112991"/>
          </a:xfrm>
          <a:prstGeom prst="rect">
            <a:avLst/>
          </a:prstGeom>
        </p:spPr>
      </p:pic>
      <p:pic>
        <p:nvPicPr>
          <p:cNvPr id="12" name="Picture 6" descr="https://wegweiseralterundtechnik.de/images/thumb/4/4f/52300_iHealth_iPhone_1_DE.jpg/221px-52300_iHealth_iPhone_1_DE.jpg">
            <a:extLst>
              <a:ext uri="{FF2B5EF4-FFF2-40B4-BE49-F238E27FC236}">
                <a16:creationId xmlns:a16="http://schemas.microsoft.com/office/drawing/2014/main" id="{D19F03FF-ACF0-134B-924F-813C626B0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23" y="4133165"/>
            <a:ext cx="2437293" cy="17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us 12">
            <a:extLst>
              <a:ext uri="{FF2B5EF4-FFF2-40B4-BE49-F238E27FC236}">
                <a16:creationId xmlns:a16="http://schemas.microsoft.com/office/drawing/2014/main" id="{AB54E353-F209-3948-AE4E-07CB963445CB}"/>
              </a:ext>
            </a:extLst>
          </p:cNvPr>
          <p:cNvSpPr/>
          <p:nvPr/>
        </p:nvSpPr>
        <p:spPr>
          <a:xfrm>
            <a:off x="5813215" y="4744776"/>
            <a:ext cx="485890" cy="5309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0D9E8EE-71D0-6943-9EAE-B8EB1EDA0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786" y="2604241"/>
            <a:ext cx="1719020" cy="4125648"/>
          </a:xfrm>
          <a:prstGeom prst="rect">
            <a:avLst/>
          </a:prstGeom>
        </p:spPr>
      </p:pic>
      <p:pic>
        <p:nvPicPr>
          <p:cNvPr id="16" name="Picture 2" descr="Bildergebnis fÃ¼r thurvita logo">
            <a:extLst>
              <a:ext uri="{FF2B5EF4-FFF2-40B4-BE49-F238E27FC236}">
                <a16:creationId xmlns:a16="http://schemas.microsoft.com/office/drawing/2014/main" id="{4A157C01-BBBF-A545-8746-23EB3104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46" y="1599248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A59D6B98-5E7E-064E-B623-DF4935DC3B49}"/>
              </a:ext>
            </a:extLst>
          </p:cNvPr>
          <p:cNvSpPr txBox="1"/>
          <p:nvPr/>
        </p:nvSpPr>
        <p:spPr>
          <a:xfrm>
            <a:off x="1539714" y="6274273"/>
            <a:ext cx="325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EKTG Webinar June 24. 2020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4FD245E9-BDF6-5047-8827-72C49A033AA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6859" y="5827526"/>
            <a:ext cx="1048270" cy="7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349006" y="1185607"/>
            <a:ext cx="45719" cy="544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E0501185-7A88-BA49-9DB2-FE28D3A5DAD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2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>
                <a:solidFill>
                  <a:srgbClr val="AF0B2B"/>
                </a:solidFill>
              </a:rPr>
              <a:t>Example</a:t>
            </a:r>
            <a:r>
              <a:rPr lang="de-DE" b="1" dirty="0">
                <a:solidFill>
                  <a:srgbClr val="AF0B2B"/>
                </a:solidFill>
              </a:rPr>
              <a:t> </a:t>
            </a:r>
            <a:r>
              <a:rPr lang="de-DE" b="1" dirty="0" err="1">
                <a:solidFill>
                  <a:srgbClr val="AF0B2B"/>
                </a:solidFill>
              </a:rPr>
              <a:t>from</a:t>
            </a:r>
            <a:r>
              <a:rPr lang="de-DE" b="1" dirty="0">
                <a:solidFill>
                  <a:srgbClr val="AF0B2B"/>
                </a:solidFill>
              </a:rPr>
              <a:t> </a:t>
            </a:r>
            <a:r>
              <a:rPr lang="de-DE" b="1" dirty="0" err="1">
                <a:solidFill>
                  <a:srgbClr val="AF0B2B"/>
                </a:solidFill>
              </a:rPr>
              <a:t>Switzerland</a:t>
            </a:r>
            <a:r>
              <a:rPr lang="de-DE" b="1" dirty="0">
                <a:solidFill>
                  <a:srgbClr val="AF0B2B"/>
                </a:solidFill>
              </a:rPr>
              <a:t>: Project </a:t>
            </a:r>
          </a:p>
          <a:p>
            <a:r>
              <a:rPr lang="de-CH" b="1" dirty="0">
                <a:solidFill>
                  <a:srgbClr val="AF0B2B"/>
                </a:solidFill>
              </a:rPr>
              <a:t>«</a:t>
            </a:r>
            <a:r>
              <a:rPr lang="de-CH" b="1" dirty="0" err="1">
                <a:solidFill>
                  <a:srgbClr val="AF0B2B"/>
                </a:solidFill>
              </a:rPr>
              <a:t>ThurvitaTech</a:t>
            </a:r>
            <a:r>
              <a:rPr lang="de-CH" b="1" dirty="0">
                <a:solidFill>
                  <a:srgbClr val="AF0B2B"/>
                </a:solidFill>
              </a:rPr>
              <a:t>»</a:t>
            </a:r>
            <a:r>
              <a:rPr lang="de-DE" b="1" dirty="0">
                <a:solidFill>
                  <a:srgbClr val="AF0B2B"/>
                </a:solidFill>
              </a:rPr>
              <a:t> </a:t>
            </a:r>
            <a:endParaRPr lang="en-US" b="1" dirty="0">
              <a:solidFill>
                <a:srgbClr val="AF0B2B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91D97AD-7021-C240-99C2-38E18C553F50}"/>
              </a:ext>
            </a:extLst>
          </p:cNvPr>
          <p:cNvSpPr/>
          <p:nvPr/>
        </p:nvSpPr>
        <p:spPr>
          <a:xfrm>
            <a:off x="838198" y="2057743"/>
            <a:ext cx="705786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err="1"/>
              <a:t>Our</a:t>
            </a:r>
            <a:r>
              <a:rPr lang="de-CH" sz="2400" b="1" dirty="0"/>
              <a:t> </a:t>
            </a:r>
            <a:r>
              <a:rPr lang="de-CH" sz="2400" b="1" dirty="0" err="1"/>
              <a:t>approach</a:t>
            </a:r>
            <a:endParaRPr lang="de-CH" sz="2400" b="1" dirty="0"/>
          </a:p>
          <a:p>
            <a:pPr marL="342900" indent="-342900">
              <a:buAutoNum type="alphaUcParenR"/>
            </a:pPr>
            <a:r>
              <a:rPr lang="de-CH" sz="2200" dirty="0"/>
              <a:t>Workshop «</a:t>
            </a:r>
            <a:r>
              <a:rPr lang="de-CH" sz="2200" dirty="0" err="1"/>
              <a:t>Perspectives</a:t>
            </a:r>
            <a:r>
              <a:rPr lang="de-CH" sz="2200" dirty="0"/>
              <a:t> </a:t>
            </a:r>
            <a:r>
              <a:rPr lang="de-CH" sz="2200" dirty="0" err="1"/>
              <a:t>of</a:t>
            </a:r>
            <a:r>
              <a:rPr lang="de-CH" sz="2200" dirty="0"/>
              <a:t> </a:t>
            </a:r>
            <a:r>
              <a:rPr lang="de-CH" sz="2200" dirty="0" err="1"/>
              <a:t>Active</a:t>
            </a:r>
            <a:r>
              <a:rPr lang="de-CH" sz="2200" dirty="0"/>
              <a:t> </a:t>
            </a:r>
            <a:r>
              <a:rPr lang="de-CH" sz="2200" dirty="0" err="1"/>
              <a:t>Assisted</a:t>
            </a:r>
            <a:r>
              <a:rPr lang="de-CH" sz="2200" dirty="0"/>
              <a:t> Living»</a:t>
            </a:r>
          </a:p>
          <a:p>
            <a:pPr marL="342900" indent="-342900">
              <a:buFontTx/>
              <a:buAutoNum type="alphaUcParenR"/>
            </a:pPr>
            <a:r>
              <a:rPr lang="de-CH" sz="2200" dirty="0"/>
              <a:t>Needs </a:t>
            </a:r>
            <a:r>
              <a:rPr lang="de-CH" sz="2200" dirty="0" err="1"/>
              <a:t>assessment</a:t>
            </a:r>
            <a:r>
              <a:rPr lang="de-CH" sz="2200" dirty="0"/>
              <a:t> </a:t>
            </a:r>
            <a:r>
              <a:rPr lang="de-CH" sz="2200" dirty="0" err="1"/>
              <a:t>and</a:t>
            </a:r>
            <a:r>
              <a:rPr lang="de-CH" sz="2200" dirty="0"/>
              <a:t> </a:t>
            </a:r>
            <a:r>
              <a:rPr lang="de-CH" sz="2200" dirty="0" err="1"/>
              <a:t>strategy</a:t>
            </a:r>
            <a:r>
              <a:rPr lang="de-CH" sz="2200" dirty="0"/>
              <a:t> </a:t>
            </a:r>
            <a:r>
              <a:rPr lang="de-CH" sz="2200" dirty="0" err="1"/>
              <a:t>development</a:t>
            </a:r>
            <a:endParaRPr lang="de-CH" sz="2200" dirty="0"/>
          </a:p>
          <a:p>
            <a:pPr marL="342900" indent="-342900">
              <a:buFontTx/>
              <a:buAutoNum type="alphaUcParenR"/>
            </a:pPr>
            <a:r>
              <a:rPr lang="de-CH" sz="2200" dirty="0" err="1"/>
              <a:t>Selection</a:t>
            </a:r>
            <a:r>
              <a:rPr lang="de-CH" sz="2200" dirty="0"/>
              <a:t> </a:t>
            </a:r>
            <a:r>
              <a:rPr lang="de-CH" sz="2200" dirty="0" err="1"/>
              <a:t>process</a:t>
            </a:r>
            <a:r>
              <a:rPr lang="de-CH" sz="2200" dirty="0"/>
              <a:t> </a:t>
            </a:r>
            <a:r>
              <a:rPr lang="de-CH" sz="2200" dirty="0" err="1"/>
              <a:t>for</a:t>
            </a:r>
            <a:r>
              <a:rPr lang="de-CH" sz="2200" dirty="0"/>
              <a:t> </a:t>
            </a:r>
            <a:r>
              <a:rPr lang="de-CH" sz="2200" dirty="0" err="1"/>
              <a:t>suitable</a:t>
            </a:r>
            <a:r>
              <a:rPr lang="de-CH" sz="2200" dirty="0"/>
              <a:t> AAL </a:t>
            </a:r>
            <a:r>
              <a:rPr lang="de-CH" sz="2200" dirty="0" err="1"/>
              <a:t>technologies</a:t>
            </a:r>
            <a:r>
              <a:rPr lang="de-CH" sz="2200" dirty="0"/>
              <a:t> </a:t>
            </a:r>
            <a:r>
              <a:rPr lang="de-CH" sz="2200" dirty="0" err="1"/>
              <a:t>and</a:t>
            </a:r>
            <a:r>
              <a:rPr lang="de-CH" sz="2200" dirty="0"/>
              <a:t> </a:t>
            </a:r>
            <a:r>
              <a:rPr lang="de-CH" sz="2200" dirty="0" err="1"/>
              <a:t>services</a:t>
            </a:r>
            <a:endParaRPr lang="de-CH" sz="2200" dirty="0"/>
          </a:p>
          <a:p>
            <a:pPr marL="342900" indent="-342900">
              <a:buFontTx/>
              <a:buAutoNum type="alphaUcParenR"/>
            </a:pPr>
            <a:r>
              <a:rPr lang="de-CH" sz="2200" dirty="0"/>
              <a:t>Implementation </a:t>
            </a:r>
            <a:r>
              <a:rPr lang="de-CH" sz="2200" dirty="0" err="1"/>
              <a:t>and</a:t>
            </a:r>
            <a:r>
              <a:rPr lang="de-CH" sz="2200" dirty="0"/>
              <a:t> </a:t>
            </a:r>
            <a:r>
              <a:rPr lang="de-CH" sz="2200" dirty="0" err="1"/>
              <a:t>education</a:t>
            </a:r>
            <a:r>
              <a:rPr lang="de-CH" sz="2200" dirty="0"/>
              <a:t> </a:t>
            </a:r>
            <a:r>
              <a:rPr lang="de-CH" sz="2200" dirty="0" err="1"/>
              <a:t>of</a:t>
            </a:r>
            <a:r>
              <a:rPr lang="de-CH" sz="2200" dirty="0"/>
              <a:t> </a:t>
            </a:r>
            <a:r>
              <a:rPr lang="de-CH" sz="2200" dirty="0" err="1"/>
              <a:t>the</a:t>
            </a:r>
            <a:r>
              <a:rPr lang="de-CH" sz="2200" dirty="0"/>
              <a:t> </a:t>
            </a:r>
            <a:r>
              <a:rPr lang="de-CH" sz="2200" dirty="0" err="1"/>
              <a:t>medical</a:t>
            </a:r>
            <a:r>
              <a:rPr lang="de-CH" sz="2200" dirty="0"/>
              <a:t> professionals </a:t>
            </a:r>
            <a:r>
              <a:rPr lang="de-CH" sz="2200" dirty="0" err="1"/>
              <a:t>and</a:t>
            </a:r>
            <a:r>
              <a:rPr lang="de-CH" sz="2200" dirty="0"/>
              <a:t> end </a:t>
            </a:r>
            <a:r>
              <a:rPr lang="de-CH" sz="2200" dirty="0" err="1"/>
              <a:t>users</a:t>
            </a:r>
            <a:endParaRPr lang="de-CH" sz="2200" dirty="0"/>
          </a:p>
          <a:p>
            <a:pPr marL="342900" indent="-342900">
              <a:buFontTx/>
              <a:buAutoNum type="alphaUcParenR"/>
            </a:pPr>
            <a:r>
              <a:rPr lang="de-CH" sz="2200" dirty="0"/>
              <a:t>Evaluation </a:t>
            </a:r>
            <a:r>
              <a:rPr lang="de-CH" sz="2200" dirty="0" err="1"/>
              <a:t>of</a:t>
            </a:r>
            <a:r>
              <a:rPr lang="de-CH" sz="2200" dirty="0"/>
              <a:t> </a:t>
            </a:r>
            <a:r>
              <a:rPr lang="de-CH" sz="2200" dirty="0" err="1"/>
              <a:t>selected</a:t>
            </a:r>
            <a:r>
              <a:rPr lang="de-CH" sz="2200" dirty="0"/>
              <a:t> digital </a:t>
            </a:r>
            <a:r>
              <a:rPr lang="de-CH" sz="2200" dirty="0" err="1"/>
              <a:t>solutions</a:t>
            </a:r>
            <a:endParaRPr lang="de-CH" sz="22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CC1B092-C0EB-CC48-AFAF-A6CA135F4161}"/>
              </a:ext>
            </a:extLst>
          </p:cNvPr>
          <p:cNvSpPr/>
          <p:nvPr/>
        </p:nvSpPr>
        <p:spPr>
          <a:xfrm>
            <a:off x="8090743" y="2075718"/>
            <a:ext cx="3588028" cy="2795594"/>
          </a:xfrm>
          <a:prstGeom prst="rect">
            <a:avLst/>
          </a:prstGeom>
          <a:solidFill>
            <a:srgbClr val="AF0B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b="1" dirty="0"/>
              <a:t>Advantages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/>
              <a:t>More </a:t>
            </a:r>
            <a:r>
              <a:rPr lang="de-CH" dirty="0" err="1"/>
              <a:t>health</a:t>
            </a:r>
            <a:r>
              <a:rPr lang="de-CH" dirty="0"/>
              <a:t>, </a:t>
            </a:r>
            <a:r>
              <a:rPr lang="de-CH" dirty="0" err="1"/>
              <a:t>safety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autonomy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tenants</a:t>
            </a:r>
            <a:r>
              <a:rPr lang="de-CH" dirty="0"/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/>
              <a:t>Support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relief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nursing</a:t>
            </a:r>
            <a:r>
              <a:rPr lang="de-CH" dirty="0"/>
              <a:t> </a:t>
            </a:r>
            <a:r>
              <a:rPr lang="de-CH" dirty="0" err="1"/>
              <a:t>staff</a:t>
            </a:r>
            <a:r>
              <a:rPr lang="de-CH" dirty="0"/>
              <a:t> </a:t>
            </a:r>
            <a:r>
              <a:rPr lang="de-CH" dirty="0" err="1"/>
              <a:t>Optimisation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support</a:t>
            </a:r>
            <a:r>
              <a:rPr lang="de-CH" dirty="0"/>
              <a:t> </a:t>
            </a:r>
            <a:r>
              <a:rPr lang="de-CH" dirty="0" err="1"/>
              <a:t>processes</a:t>
            </a:r>
            <a:r>
              <a:rPr lang="de-CH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/>
              <a:t>Contemporary </a:t>
            </a:r>
            <a:r>
              <a:rPr lang="de-CH" dirty="0" err="1"/>
              <a:t>service</a:t>
            </a:r>
            <a:r>
              <a:rPr lang="de-CH" dirty="0"/>
              <a:t> </a:t>
            </a:r>
            <a:r>
              <a:rPr lang="de-CH" dirty="0" err="1"/>
              <a:t>offerings</a:t>
            </a:r>
            <a:r>
              <a:rPr lang="de-CH" dirty="0"/>
              <a:t> (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community</a:t>
            </a:r>
            <a:r>
              <a:rPr lang="de-CH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7F8EB60-DDDF-AE44-9499-B28C9AA59E57}"/>
              </a:ext>
            </a:extLst>
          </p:cNvPr>
          <p:cNvSpPr txBox="1"/>
          <p:nvPr/>
        </p:nvSpPr>
        <p:spPr>
          <a:xfrm>
            <a:off x="1539714" y="6274273"/>
            <a:ext cx="325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EKTG Webinar June 24. 2020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5B24E8F-F8C1-AC47-B614-C9CBA24606A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859" y="5827526"/>
            <a:ext cx="1048270" cy="7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1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349006" y="1185607"/>
            <a:ext cx="45719" cy="544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E0501185-7A88-BA49-9DB2-FE28D3A5DAD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2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>
                <a:solidFill>
                  <a:srgbClr val="AF0B2B"/>
                </a:solidFill>
              </a:rPr>
              <a:t>Example</a:t>
            </a:r>
            <a:r>
              <a:rPr lang="de-DE" b="1" dirty="0">
                <a:solidFill>
                  <a:srgbClr val="AF0B2B"/>
                </a:solidFill>
              </a:rPr>
              <a:t> </a:t>
            </a:r>
            <a:r>
              <a:rPr lang="de-DE" b="1" dirty="0" err="1">
                <a:solidFill>
                  <a:srgbClr val="AF0B2B"/>
                </a:solidFill>
              </a:rPr>
              <a:t>from</a:t>
            </a:r>
            <a:r>
              <a:rPr lang="de-DE" b="1" dirty="0">
                <a:solidFill>
                  <a:srgbClr val="AF0B2B"/>
                </a:solidFill>
              </a:rPr>
              <a:t> </a:t>
            </a:r>
            <a:r>
              <a:rPr lang="de-DE" b="1" dirty="0" err="1">
                <a:solidFill>
                  <a:srgbClr val="AF0B2B"/>
                </a:solidFill>
              </a:rPr>
              <a:t>Switzerland</a:t>
            </a:r>
            <a:r>
              <a:rPr lang="de-DE" b="1" dirty="0">
                <a:solidFill>
                  <a:srgbClr val="AF0B2B"/>
                </a:solidFill>
              </a:rPr>
              <a:t>: Project </a:t>
            </a:r>
          </a:p>
          <a:p>
            <a:r>
              <a:rPr lang="de-CH" b="1" dirty="0">
                <a:solidFill>
                  <a:srgbClr val="AF0B2B"/>
                </a:solidFill>
              </a:rPr>
              <a:t>«</a:t>
            </a:r>
            <a:r>
              <a:rPr lang="de-CH" b="1" dirty="0" err="1">
                <a:solidFill>
                  <a:srgbClr val="AF0B2B"/>
                </a:solidFill>
              </a:rPr>
              <a:t>ThurvitaTech</a:t>
            </a:r>
            <a:r>
              <a:rPr lang="de-CH" b="1" dirty="0">
                <a:solidFill>
                  <a:srgbClr val="AF0B2B"/>
                </a:solidFill>
              </a:rPr>
              <a:t>»</a:t>
            </a:r>
            <a:r>
              <a:rPr lang="de-DE" b="1" dirty="0">
                <a:solidFill>
                  <a:srgbClr val="AF0B2B"/>
                </a:solidFill>
              </a:rPr>
              <a:t> </a:t>
            </a:r>
            <a:endParaRPr lang="en-US" b="1" dirty="0">
              <a:solidFill>
                <a:srgbClr val="AF0B2B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8F6D23F-9CEF-3F41-BBBB-6A5A3585E54C}"/>
              </a:ext>
            </a:extLst>
          </p:cNvPr>
          <p:cNvSpPr/>
          <p:nvPr/>
        </p:nvSpPr>
        <p:spPr>
          <a:xfrm>
            <a:off x="838198" y="2057743"/>
            <a:ext cx="66366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  <a:tabLst>
                <a:tab pos="269875" algn="l"/>
              </a:tabLst>
              <a:defRPr/>
            </a:pPr>
            <a:r>
              <a:rPr lang="de-DE" sz="2200" dirty="0"/>
              <a:t>S</a:t>
            </a:r>
            <a:r>
              <a:rPr lang="de-CH" sz="2200" dirty="0" err="1"/>
              <a:t>tructured</a:t>
            </a:r>
            <a:r>
              <a:rPr lang="de-CH" sz="2200" dirty="0"/>
              <a:t> </a:t>
            </a:r>
            <a:r>
              <a:rPr lang="de-CH" sz="2200" dirty="0" err="1"/>
              <a:t>training</a:t>
            </a:r>
            <a:r>
              <a:rPr lang="de-CH" sz="2200" dirty="0"/>
              <a:t> </a:t>
            </a:r>
            <a:r>
              <a:rPr lang="de-CH" sz="2200" dirty="0" err="1"/>
              <a:t>for</a:t>
            </a:r>
            <a:r>
              <a:rPr lang="de-CH" sz="2200" dirty="0"/>
              <a:t> </a:t>
            </a:r>
            <a:r>
              <a:rPr lang="de-CH" sz="2200" dirty="0" err="1"/>
              <a:t>nurses</a:t>
            </a:r>
            <a:r>
              <a:rPr lang="de-CH" sz="2200" dirty="0"/>
              <a:t>: </a:t>
            </a:r>
          </a:p>
          <a:p>
            <a:pPr marL="0" lvl="1" indent="0">
              <a:buNone/>
              <a:tabLst>
                <a:tab pos="269875" algn="l"/>
              </a:tabLst>
              <a:defRPr/>
            </a:pPr>
            <a:r>
              <a:rPr lang="de-CH" sz="2200" dirty="0"/>
              <a:t>The </a:t>
            </a:r>
            <a:r>
              <a:rPr lang="de-CH" sz="2200" dirty="0" err="1"/>
              <a:t>aim</a:t>
            </a:r>
            <a:r>
              <a:rPr lang="de-CH" sz="2200" dirty="0"/>
              <a:t> </a:t>
            </a:r>
            <a:r>
              <a:rPr lang="de-CH" sz="2200" dirty="0" err="1"/>
              <a:t>of</a:t>
            </a:r>
            <a:r>
              <a:rPr lang="de-CH" sz="2200" dirty="0"/>
              <a:t> </a:t>
            </a:r>
            <a:r>
              <a:rPr lang="de-CH" sz="2200" dirty="0" err="1"/>
              <a:t>the</a:t>
            </a:r>
            <a:r>
              <a:rPr lang="de-CH" sz="2200" dirty="0"/>
              <a:t> </a:t>
            </a:r>
            <a:r>
              <a:rPr lang="de-CH" sz="2200" dirty="0" err="1"/>
              <a:t>further</a:t>
            </a:r>
            <a:r>
              <a:rPr lang="de-CH" sz="2200" dirty="0"/>
              <a:t> </a:t>
            </a:r>
            <a:r>
              <a:rPr lang="de-CH" sz="2200" dirty="0" err="1"/>
              <a:t>training</a:t>
            </a:r>
            <a:r>
              <a:rPr lang="de-CH" sz="2200" dirty="0"/>
              <a:t> </a:t>
            </a:r>
            <a:r>
              <a:rPr lang="de-CH" sz="2200" dirty="0" err="1"/>
              <a:t>is</a:t>
            </a:r>
            <a:r>
              <a:rPr lang="de-CH" sz="2200" dirty="0"/>
              <a:t> </a:t>
            </a:r>
            <a:r>
              <a:rPr lang="de-CH" sz="2200" dirty="0" err="1"/>
              <a:t>to</a:t>
            </a:r>
            <a:r>
              <a:rPr lang="de-CH" sz="2200" dirty="0"/>
              <a:t> </a:t>
            </a:r>
            <a:r>
              <a:rPr lang="de-CH" sz="2200" dirty="0" err="1"/>
              <a:t>develop</a:t>
            </a:r>
            <a:r>
              <a:rPr lang="de-CH" sz="2200" dirty="0"/>
              <a:t> </a:t>
            </a:r>
            <a:r>
              <a:rPr lang="de-CH" sz="2200" dirty="0" err="1"/>
              <a:t>skills</a:t>
            </a:r>
            <a:r>
              <a:rPr lang="de-CH" sz="2200" dirty="0"/>
              <a:t> </a:t>
            </a:r>
            <a:r>
              <a:rPr lang="de-CH" sz="2200" dirty="0" err="1"/>
              <a:t>and</a:t>
            </a:r>
            <a:r>
              <a:rPr lang="de-CH" sz="2200" dirty="0"/>
              <a:t> </a:t>
            </a:r>
            <a:r>
              <a:rPr lang="de-CH" sz="2200" dirty="0" err="1"/>
              <a:t>learn</a:t>
            </a:r>
            <a:r>
              <a:rPr lang="de-CH" sz="2200" dirty="0"/>
              <a:t> </a:t>
            </a:r>
            <a:r>
              <a:rPr lang="de-CH" sz="2200" dirty="0" err="1"/>
              <a:t>how</a:t>
            </a:r>
            <a:r>
              <a:rPr lang="de-CH" sz="2200" dirty="0"/>
              <a:t> </a:t>
            </a:r>
            <a:r>
              <a:rPr lang="de-CH" sz="2200" dirty="0" err="1"/>
              <a:t>to</a:t>
            </a:r>
            <a:r>
              <a:rPr lang="de-CH" sz="2200" dirty="0"/>
              <a:t> </a:t>
            </a:r>
            <a:r>
              <a:rPr lang="de-CH" sz="2200" dirty="0" err="1"/>
              <a:t>use</a:t>
            </a:r>
            <a:r>
              <a:rPr lang="de-CH" sz="2200" dirty="0"/>
              <a:t> </a:t>
            </a:r>
            <a:r>
              <a:rPr lang="de-CH" sz="2200" dirty="0" err="1"/>
              <a:t>the</a:t>
            </a:r>
            <a:r>
              <a:rPr lang="de-CH" sz="2200" dirty="0"/>
              <a:t> digital </a:t>
            </a:r>
            <a:r>
              <a:rPr lang="de-CH" sz="2200" dirty="0" err="1"/>
              <a:t>assistance</a:t>
            </a:r>
            <a:r>
              <a:rPr lang="de-CH" sz="2200" dirty="0"/>
              <a:t> </a:t>
            </a:r>
            <a:r>
              <a:rPr lang="de-CH" sz="2200" dirty="0" err="1"/>
              <a:t>systems</a:t>
            </a:r>
            <a:r>
              <a:rPr lang="de-CH" sz="2200" dirty="0"/>
              <a:t> </a:t>
            </a:r>
            <a:r>
              <a:rPr lang="de-CH" sz="2200" dirty="0" err="1"/>
              <a:t>safely</a:t>
            </a:r>
            <a:r>
              <a:rPr lang="de-CH" sz="2200" dirty="0"/>
              <a:t>.</a:t>
            </a:r>
            <a:endParaRPr lang="de-DE" sz="2200" dirty="0"/>
          </a:p>
          <a:p>
            <a:endParaRPr lang="de-DE" sz="2200" dirty="0"/>
          </a:p>
        </p:txBody>
      </p:sp>
      <p:pic>
        <p:nvPicPr>
          <p:cNvPr id="8" name="Grafik 7" descr="Klassenzimmer">
            <a:extLst>
              <a:ext uri="{FF2B5EF4-FFF2-40B4-BE49-F238E27FC236}">
                <a16:creationId xmlns:a16="http://schemas.microsoft.com/office/drawing/2014/main" id="{CCA000BF-ED93-884D-B717-62514BE6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9529" y="3296367"/>
            <a:ext cx="3095129" cy="309512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F6C653-FCE9-514B-BA44-4C3154088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48780"/>
            <a:ext cx="4386649" cy="2590302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0D7A423D-178E-3442-B119-3E0A729AD540}"/>
              </a:ext>
            </a:extLst>
          </p:cNvPr>
          <p:cNvSpPr txBox="1"/>
          <p:nvPr/>
        </p:nvSpPr>
        <p:spPr>
          <a:xfrm>
            <a:off x="1539714" y="6274273"/>
            <a:ext cx="325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EKTG Webinar June 24. 2020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31ACB617-BAD8-CB4C-98C0-7285AFB005D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6859" y="5827526"/>
            <a:ext cx="1048270" cy="7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1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349006" y="1185607"/>
            <a:ext cx="45719" cy="544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E0501185-7A88-BA49-9DB2-FE28D3A5DAD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2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err="1">
                <a:solidFill>
                  <a:srgbClr val="AF0B2B"/>
                </a:solidFill>
              </a:rPr>
              <a:t>Example</a:t>
            </a:r>
            <a:r>
              <a:rPr lang="de-DE" b="1" dirty="0">
                <a:solidFill>
                  <a:srgbClr val="AF0B2B"/>
                </a:solidFill>
              </a:rPr>
              <a:t> </a:t>
            </a:r>
            <a:r>
              <a:rPr lang="de-DE" b="1" dirty="0" err="1">
                <a:solidFill>
                  <a:srgbClr val="AF0B2B"/>
                </a:solidFill>
              </a:rPr>
              <a:t>from</a:t>
            </a:r>
            <a:r>
              <a:rPr lang="de-DE" b="1" dirty="0">
                <a:solidFill>
                  <a:srgbClr val="AF0B2B"/>
                </a:solidFill>
              </a:rPr>
              <a:t> </a:t>
            </a:r>
            <a:r>
              <a:rPr lang="de-DE" b="1" dirty="0" err="1">
                <a:solidFill>
                  <a:srgbClr val="AF0B2B"/>
                </a:solidFill>
              </a:rPr>
              <a:t>Switzerland</a:t>
            </a:r>
            <a:r>
              <a:rPr lang="de-DE" b="1" dirty="0">
                <a:solidFill>
                  <a:srgbClr val="AF0B2B"/>
                </a:solidFill>
              </a:rPr>
              <a:t>: Project </a:t>
            </a:r>
          </a:p>
          <a:p>
            <a:r>
              <a:rPr lang="de-CH" b="1" dirty="0">
                <a:solidFill>
                  <a:srgbClr val="AF0B2B"/>
                </a:solidFill>
              </a:rPr>
              <a:t>«</a:t>
            </a:r>
            <a:r>
              <a:rPr lang="de-CH" b="1" dirty="0" err="1">
                <a:solidFill>
                  <a:srgbClr val="AF0B2B"/>
                </a:solidFill>
              </a:rPr>
              <a:t>ThurvitaTech</a:t>
            </a:r>
            <a:r>
              <a:rPr lang="de-CH" b="1" dirty="0">
                <a:solidFill>
                  <a:srgbClr val="AF0B2B"/>
                </a:solidFill>
              </a:rPr>
              <a:t>»</a:t>
            </a:r>
            <a:r>
              <a:rPr lang="de-DE" b="1" dirty="0">
                <a:solidFill>
                  <a:srgbClr val="AF0B2B"/>
                </a:solidFill>
              </a:rPr>
              <a:t> </a:t>
            </a:r>
            <a:endParaRPr lang="en-US" b="1" dirty="0">
              <a:solidFill>
                <a:srgbClr val="AF0B2B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8F6D23F-9CEF-3F41-BBBB-6A5A3585E54C}"/>
              </a:ext>
            </a:extLst>
          </p:cNvPr>
          <p:cNvSpPr/>
          <p:nvPr/>
        </p:nvSpPr>
        <p:spPr>
          <a:xfrm>
            <a:off x="838197" y="2057743"/>
            <a:ext cx="1005357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  <a:tabLst>
                <a:tab pos="269875" algn="l"/>
              </a:tabLst>
              <a:defRPr/>
            </a:pPr>
            <a:r>
              <a:rPr lang="de-CH" sz="2200" dirty="0" err="1"/>
              <a:t>A</a:t>
            </a:r>
            <a:r>
              <a:rPr lang="de-CH" sz="2400" dirty="0" err="1"/>
              <a:t>ccompanying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supporting</a:t>
            </a:r>
            <a:r>
              <a:rPr lang="de-CH" sz="2400" dirty="0"/>
              <a:t> </a:t>
            </a:r>
            <a:r>
              <a:rPr lang="de-CH" sz="2400" dirty="0" err="1"/>
              <a:t>tenants</a:t>
            </a:r>
            <a:r>
              <a:rPr lang="de-CH" sz="2400" dirty="0"/>
              <a:t> (</a:t>
            </a:r>
            <a:r>
              <a:rPr lang="de-CH" sz="2400" dirty="0" err="1"/>
              <a:t>regular</a:t>
            </a:r>
            <a:r>
              <a:rPr lang="de-CH" sz="2400" dirty="0"/>
              <a:t> </a:t>
            </a:r>
            <a:r>
              <a:rPr lang="de-CH" sz="2400" dirty="0" err="1"/>
              <a:t>home</a:t>
            </a:r>
            <a:r>
              <a:rPr lang="de-CH" sz="2400" dirty="0"/>
              <a:t> </a:t>
            </a:r>
            <a:r>
              <a:rPr lang="de-CH" sz="2400" dirty="0" err="1"/>
              <a:t>visits</a:t>
            </a:r>
            <a:r>
              <a:rPr lang="de-CH" sz="2400" dirty="0"/>
              <a:t> / </a:t>
            </a:r>
            <a:r>
              <a:rPr lang="de-CH" sz="2400" dirty="0" err="1"/>
              <a:t>phone</a:t>
            </a:r>
            <a:r>
              <a:rPr lang="de-CH" sz="2400" dirty="0"/>
              <a:t> </a:t>
            </a:r>
            <a:r>
              <a:rPr lang="de-CH" sz="2400" dirty="0" err="1"/>
              <a:t>calls</a:t>
            </a:r>
            <a:r>
              <a:rPr lang="de-CH" sz="2400" dirty="0"/>
              <a:t>, etc.) </a:t>
            </a:r>
          </a:p>
          <a:p>
            <a:pPr marL="0" lvl="1" indent="0">
              <a:buNone/>
              <a:tabLst>
                <a:tab pos="269875" algn="l"/>
              </a:tabLst>
              <a:defRPr/>
            </a:pPr>
            <a:r>
              <a:rPr lang="de-CH" sz="2400" dirty="0" err="1"/>
              <a:t>is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key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successful</a:t>
            </a:r>
            <a:r>
              <a:rPr lang="de-CH" sz="2400" dirty="0"/>
              <a:t> </a:t>
            </a:r>
            <a:r>
              <a:rPr lang="de-CH" sz="2400" dirty="0" err="1"/>
              <a:t>use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new</a:t>
            </a:r>
            <a:r>
              <a:rPr lang="de-CH" sz="2400" dirty="0"/>
              <a:t> </a:t>
            </a:r>
            <a:r>
              <a:rPr lang="de-CH" sz="2400" dirty="0" err="1"/>
              <a:t>health</a:t>
            </a:r>
            <a:r>
              <a:rPr lang="de-CH" sz="2400" dirty="0"/>
              <a:t> </a:t>
            </a:r>
            <a:r>
              <a:rPr lang="de-CH" sz="2400" dirty="0" err="1"/>
              <a:t>technologies</a:t>
            </a:r>
            <a:r>
              <a:rPr lang="de-CH" sz="2400" dirty="0"/>
              <a:t>. </a:t>
            </a:r>
          </a:p>
          <a:p>
            <a:pPr marL="0" lvl="1" indent="0">
              <a:buNone/>
              <a:tabLst>
                <a:tab pos="269875" algn="l"/>
              </a:tabLst>
              <a:defRPr/>
            </a:pPr>
            <a:r>
              <a:rPr lang="de-CH" sz="2400" dirty="0" err="1"/>
              <a:t>Creating</a:t>
            </a:r>
            <a:r>
              <a:rPr lang="de-CH" sz="2400" dirty="0"/>
              <a:t> </a:t>
            </a:r>
            <a:r>
              <a:rPr lang="de-CH" sz="2400" dirty="0" err="1"/>
              <a:t>acceptance</a:t>
            </a:r>
            <a:r>
              <a:rPr lang="de-CH" sz="2400" dirty="0"/>
              <a:t>, </a:t>
            </a:r>
            <a:r>
              <a:rPr lang="de-CH" sz="2400" dirty="0" err="1"/>
              <a:t>trust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joy</a:t>
            </a:r>
            <a:r>
              <a:rPr lang="de-CH" sz="2400" dirty="0"/>
              <a:t> </a:t>
            </a:r>
            <a:r>
              <a:rPr lang="de-CH" sz="2400" dirty="0" err="1"/>
              <a:t>is</a:t>
            </a:r>
            <a:r>
              <a:rPr lang="de-CH" sz="2400" dirty="0"/>
              <a:t> </a:t>
            </a:r>
            <a:r>
              <a:rPr lang="de-CH" sz="2400" dirty="0" err="1"/>
              <a:t>central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successful</a:t>
            </a:r>
            <a:r>
              <a:rPr lang="de-CH" sz="2400" dirty="0"/>
              <a:t> </a:t>
            </a:r>
            <a:r>
              <a:rPr lang="de-CH" sz="2400" dirty="0" err="1"/>
              <a:t>use</a:t>
            </a:r>
            <a:r>
              <a:rPr lang="de-CH" sz="2400" dirty="0"/>
              <a:t>.</a:t>
            </a:r>
            <a:endParaRPr lang="de-DE" sz="2200" dirty="0"/>
          </a:p>
          <a:p>
            <a:endParaRPr lang="de-DE" sz="2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AE1B5D4-D1C9-E14D-A1C8-ABB81C2CB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42" y="3504293"/>
            <a:ext cx="4344627" cy="2590302"/>
          </a:xfrm>
          <a:prstGeom prst="rect">
            <a:avLst/>
          </a:prstGeom>
        </p:spPr>
      </p:pic>
      <p:pic>
        <p:nvPicPr>
          <p:cNvPr id="12" name="Grafik 11" descr="Ein Bild, das drinnen, Person, stehend, Mann enthält.&#10;&#10;Automatisch generierte Beschreibung">
            <a:extLst>
              <a:ext uri="{FF2B5EF4-FFF2-40B4-BE49-F238E27FC236}">
                <a16:creationId xmlns:a16="http://schemas.microsoft.com/office/drawing/2014/main" id="{B8DB9A03-4D3D-9345-A2D1-2504E903A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4292"/>
            <a:ext cx="4219833" cy="2590303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4F2523FE-A43B-794B-A2B8-85EF80CD7C9E}"/>
              </a:ext>
            </a:extLst>
          </p:cNvPr>
          <p:cNvSpPr txBox="1"/>
          <p:nvPr/>
        </p:nvSpPr>
        <p:spPr>
          <a:xfrm>
            <a:off x="1539714" y="6274273"/>
            <a:ext cx="325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EKTG Webinar June 24. 2020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F497EFE-7227-924F-8416-E8D910DE79A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859" y="5827526"/>
            <a:ext cx="1048270" cy="7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8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EE3BD6B-BF63-4B00-95C8-F0F68C74252E}"/>
              </a:ext>
            </a:extLst>
          </p:cNvPr>
          <p:cNvSpPr/>
          <p:nvPr/>
        </p:nvSpPr>
        <p:spPr>
          <a:xfrm>
            <a:off x="0" y="1277007"/>
            <a:ext cx="12192000" cy="5580993"/>
          </a:xfrm>
          <a:prstGeom prst="rect">
            <a:avLst/>
          </a:prstGeom>
          <a:solidFill>
            <a:srgbClr val="AF0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2A68975-B8E5-4E2D-88CA-CF265C56DA23}"/>
              </a:ext>
            </a:extLst>
          </p:cNvPr>
          <p:cNvSpPr txBox="1"/>
          <p:nvPr/>
        </p:nvSpPr>
        <p:spPr>
          <a:xfrm>
            <a:off x="826268" y="2568726"/>
            <a:ext cx="10176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 a life with more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self-determination, safety and quality of life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4C15E67-7C5A-43C2-B88E-624CAE3C3980}"/>
              </a:ext>
            </a:extLst>
          </p:cNvPr>
          <p:cNvSpPr/>
          <p:nvPr/>
        </p:nvSpPr>
        <p:spPr>
          <a:xfrm>
            <a:off x="0" y="5060774"/>
            <a:ext cx="12192000" cy="1797225"/>
          </a:xfrm>
          <a:prstGeom prst="rect">
            <a:avLst/>
          </a:prstGeom>
          <a:solidFill>
            <a:srgbClr val="AF0B2B"/>
          </a:solidFill>
          <a:ln>
            <a:solidFill>
              <a:srgbClr val="AF0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4A26497-EB8D-461C-893E-D1060ADEAD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6"/>
          <a:stretch/>
        </p:blipFill>
        <p:spPr>
          <a:xfrm>
            <a:off x="5168584" y="4119702"/>
            <a:ext cx="1491396" cy="94107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16323B0-3996-4147-9080-90882FF6642C}"/>
              </a:ext>
            </a:extLst>
          </p:cNvPr>
          <p:cNvSpPr txBox="1"/>
          <p:nvPr/>
        </p:nvSpPr>
        <p:spPr>
          <a:xfrm>
            <a:off x="3708122" y="5248647"/>
            <a:ext cx="4775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Arial Nova Light" panose="020B0304020202020204" pitchFamily="34" charset="0"/>
              </a:rPr>
              <a:t>Prof Dr. med. Christiane </a:t>
            </a:r>
            <a:r>
              <a:rPr lang="de-DE" sz="16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Brockes</a:t>
            </a:r>
            <a:r>
              <a:rPr lang="de-DE" sz="1600" dirty="0">
                <a:solidFill>
                  <a:schemeClr val="bg1"/>
                </a:solidFill>
                <a:latin typeface="Arial Nova Light" panose="020B0304020202020204" pitchFamily="34" charset="0"/>
              </a:rPr>
              <a:t>  </a:t>
            </a:r>
          </a:p>
          <a:p>
            <a:pPr algn="ctr"/>
            <a:r>
              <a:rPr lang="de-DE" sz="16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alcare</a:t>
            </a:r>
            <a:r>
              <a:rPr lang="de-DE" sz="1600" dirty="0">
                <a:solidFill>
                  <a:schemeClr val="bg1"/>
                </a:solidFill>
                <a:latin typeface="Arial Nova Light" panose="020B0304020202020204" pitchFamily="34" charset="0"/>
              </a:rPr>
              <a:t> Co-</a:t>
            </a:r>
            <a:r>
              <a:rPr lang="de-DE" sz="16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Founder</a:t>
            </a:r>
            <a:r>
              <a:rPr lang="de-DE" sz="1600" dirty="0">
                <a:solidFill>
                  <a:schemeClr val="bg1"/>
                </a:solidFill>
                <a:latin typeface="Arial Nova Light" panose="020B0304020202020204" pitchFamily="34" charset="0"/>
              </a:rPr>
              <a:t> &amp; CEO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 Nova Light" panose="020B0304020202020204" pitchFamily="34" charset="0"/>
              </a:rPr>
              <a:t>Clinical </a:t>
            </a:r>
            <a:r>
              <a:rPr lang="de-DE" sz="16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Telemedicine</a:t>
            </a:r>
            <a:r>
              <a:rPr lang="de-DE" sz="1600" dirty="0">
                <a:solidFill>
                  <a:schemeClr val="bg1"/>
                </a:solidFill>
                <a:latin typeface="Arial Nova Light" panose="020B0304020202020204" pitchFamily="34" charset="0"/>
              </a:rPr>
              <a:t> / </a:t>
            </a:r>
            <a:r>
              <a:rPr lang="de-DE" sz="16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eHealth</a:t>
            </a:r>
            <a:r>
              <a:rPr lang="de-DE" sz="1600" dirty="0">
                <a:solidFill>
                  <a:schemeClr val="bg1"/>
                </a:solidFill>
                <a:latin typeface="Arial Nova Light" panose="020B0304020202020204" pitchFamily="34" charset="0"/>
              </a:rPr>
              <a:t>, University </a:t>
            </a:r>
            <a:r>
              <a:rPr lang="de-DE" sz="16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Zurich</a:t>
            </a:r>
            <a:endParaRPr lang="de-DE" sz="16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58D8D61-616A-3949-B5F8-32DDB49E8CB7}"/>
              </a:ext>
            </a:extLst>
          </p:cNvPr>
          <p:cNvSpPr txBox="1"/>
          <p:nvPr/>
        </p:nvSpPr>
        <p:spPr>
          <a:xfrm>
            <a:off x="1539714" y="6274273"/>
            <a:ext cx="325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EKTG Webinar June 24. 2020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7E189A8-1009-9045-ADD3-2E731096F1E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859" y="5827526"/>
            <a:ext cx="1048270" cy="7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572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Widescreen</PresentationFormat>
  <Paragraphs>58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Nova Light</vt:lpstr>
      <vt:lpstr>Calibri</vt:lpstr>
      <vt:lpstr>Calibri Light</vt:lpstr>
      <vt:lpstr>Wingdings</vt:lpstr>
      <vt:lpstr>1_Office</vt:lpstr>
      <vt:lpstr>Your Partner for eHealth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Steff</dc:creator>
  <cp:lastModifiedBy>Mark</cp:lastModifiedBy>
  <cp:revision>104</cp:revision>
  <cp:lastPrinted>2019-09-03T07:40:30Z</cp:lastPrinted>
  <dcterms:created xsi:type="dcterms:W3CDTF">2019-07-08T09:24:47Z</dcterms:created>
  <dcterms:modified xsi:type="dcterms:W3CDTF">2020-07-05T16:08:15Z</dcterms:modified>
</cp:coreProperties>
</file>