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4" r:id="rId2"/>
    <p:sldId id="268" r:id="rId3"/>
    <p:sldId id="256" r:id="rId4"/>
    <p:sldId id="267" r:id="rId5"/>
    <p:sldId id="307" r:id="rId6"/>
    <p:sldId id="265" r:id="rId7"/>
    <p:sldId id="266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4574"/>
  </p:normalViewPr>
  <p:slideViewPr>
    <p:cSldViewPr snapToGrid="0" snapToObjects="1">
      <p:cViewPr varScale="1">
        <p:scale>
          <a:sx n="87" d="100"/>
          <a:sy n="87" d="100"/>
        </p:scale>
        <p:origin x="1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455AA-A921-4745-8999-20A784B17F73}" type="datetimeFigureOut">
              <a:rPr lang="en-US" smtClean="0"/>
              <a:t>9/23/19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7E382-54DF-7C43-A2BE-0D4A130A4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8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61A8-BFEB-D04C-8E31-C1CDB052A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D73DEB-804C-8848-B81F-41CBCD493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89CD2-F8D5-CE47-AF72-FE095299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1AAC-5B87-7748-953E-4F59369564A4}" type="datetime1">
              <a:rPr lang="en-GB" smtClean="0"/>
              <a:t>23/09/2019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C586C-AC71-8546-9879-9A436FC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1 24th September, 2019, AAL Forum, Aarhus, Denmark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D89A1-6BBC-0D4D-9F7E-D3D7C1740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6D7B-DE45-0C45-BD3F-FA415E8D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2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E341-85EA-9E48-A213-4A7353B12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6E4E5-D15D-194F-9B0A-92D7C19E6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43DD7-77AA-9449-9017-54519A35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4B9C-52FA-5A46-B0B1-7362E793058F}" type="datetime1">
              <a:rPr lang="en-GB" smtClean="0"/>
              <a:t>23/09/2019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46C25-B2EA-BF48-887B-52B88FF68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1 24th September, 2019, AAL Forum, Aarhus, Denmark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17915-06EB-2744-A7D1-8E419B5E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6D7B-DE45-0C45-BD3F-FA415E8D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2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5CD857-3BF3-7342-8987-9FBA48CE6F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96D5A-0E4B-1B45-9399-1E21C884E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4A78F-A36D-C648-B86A-965C41C12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E668-D035-6F48-8BC1-A7387D3EF2AB}" type="datetime1">
              <a:rPr lang="en-GB" smtClean="0"/>
              <a:t>23/09/2019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3DCF9-7FD9-2C40-9EDE-01F23EF9F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1 24th September, 2019, AAL Forum, Aarhus, Denmark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0495B-84C5-8647-8805-32AAB2C3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6D7B-DE45-0C45-BD3F-FA415E8D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9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6106C-71D8-B946-BA1A-FBDB8F7D6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F1EBA-F50D-DB43-B209-D818B807C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906D5-8A9B-3A49-B09E-772EB3583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BC43-CB35-B441-BF38-5369683A9518}" type="datetime1">
              <a:rPr lang="en-GB" smtClean="0"/>
              <a:t>23/09/2019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3F920-973C-344A-8250-D0FED5B9E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1 24th September, 2019, AAL Forum, Aarhus, Denmark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F8722-AB41-794F-99C6-20CC2D36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6D7B-DE45-0C45-BD3F-FA415E8D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6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C8D3-8097-9542-B66F-9B25FD2D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DF3B3-618F-204C-AFA5-4DBFB70D3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0CD65-D22B-3D42-AD9D-75A08B7E5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0604-C6EB-3C48-BFD5-15BCE17CF7CE}" type="datetime1">
              <a:rPr lang="en-GB" smtClean="0"/>
              <a:t>23/09/2019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68C0A-D245-6945-9AF9-CFF0C9D2C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1 24th September, 2019, AAL Forum, Aarhus, Denmark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64441-B7E9-104A-AA6B-82CE888FB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6D7B-DE45-0C45-BD3F-FA415E8D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2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28F84-B080-4E4B-A34D-C8210B646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25850-0D87-394D-BEC8-4C36157C0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80139-FB43-6746-B0B7-4F2267279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89F88-2C43-9D47-AE13-E9DE9DF9B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C9FF-35F3-084A-AA0F-7FD3E2049DB4}" type="datetime1">
              <a:rPr lang="en-GB" smtClean="0"/>
              <a:t>23/09/2019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37651-EC34-D64A-8E53-CDD6314D2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1 24th September, 2019, AAL Forum, Aarhus, Denmark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2D441-9495-6F45-9A96-43A9AED4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6D7B-DE45-0C45-BD3F-FA415E8D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7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CC32D-24F2-F546-B4B3-1623094E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59CDD-008D-5E4C-A023-D41FD3E12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BE047-2672-7A4D-AE4D-6EC39F3C8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51DAF9-B145-F94B-AE09-E3D0B3A3B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55D420-67FB-7A4F-9D56-9112AC6C5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4B9602-F235-6440-84D2-3D92347B1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B425-77D5-5941-B0F7-293DFA6D6A8F}" type="datetime1">
              <a:rPr lang="en-GB" smtClean="0"/>
              <a:t>23/09/2019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25ED1-7E2B-6447-8EAE-C78A126E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1 24th September, 2019, AAL Forum, Aarhus, Denmark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63ADC4-2F75-1C4A-BDB1-08AF1F34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6D7B-DE45-0C45-BD3F-FA415E8D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2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3B92E-D78B-9D49-83A1-A0960AC4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A9BB1A-0038-B642-907E-F0861C53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7790-11B6-D84E-8656-3A7666BFA25C}" type="datetime1">
              <a:rPr lang="en-GB" smtClean="0"/>
              <a:t>23/09/2019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0A931-BF5D-7848-9286-CCF7379F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1 24th September, 2019, AAL Forum, Aarhus, Denmark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B4B84-BDB2-FD46-84A8-6F977B9D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6D7B-DE45-0C45-BD3F-FA415E8D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5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9F917D-3915-774A-8FDD-7836FDA24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CC3A-47E4-7349-BE3E-52983A9BA332}" type="datetime1">
              <a:rPr lang="en-GB" smtClean="0"/>
              <a:t>23/09/2019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1CD636-181E-3C4D-A448-2FC4C34BA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1 24th September, 2019, AAL Forum, Aarhus, Denmark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7BD14-3CDE-7D44-BD92-5328E88D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6D7B-DE45-0C45-BD3F-FA415E8D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3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8AC3-FC8D-9E45-A24F-180751BA5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83149-1425-E641-A457-68601CDEC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72689-3394-6B42-90C7-2448E0BEC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010AA-4727-D446-AD89-EDA7B41DD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B0B1-A366-BD41-95BB-9FB01D89AF8A}" type="datetime1">
              <a:rPr lang="en-GB" smtClean="0"/>
              <a:t>23/09/2019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2E8F3-5090-0145-A1D5-C3D77322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1 24th September, 2019, AAL Forum, Aarhus, Denmark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44DA3-C173-5448-9410-A82DFE7EB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6D7B-DE45-0C45-BD3F-FA415E8D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4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5A2AC-D9A8-664E-B79D-1E765E946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CF486D-6857-FA43-A2F7-F022C90990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8AFBC-CAF2-D94B-9CEB-7185A267D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1B525-CD21-AA47-A694-CF5748358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9289-432F-C541-84EB-F06794635948}" type="datetime1">
              <a:rPr lang="en-GB" smtClean="0"/>
              <a:t>23/09/2019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5C8B0-77E1-6E48-B5E5-4DA45C30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1 24th September, 2019, AAL Forum, Aarhus, Denmark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67A31-382A-0F4A-B59A-940CC9978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6D7B-DE45-0C45-BD3F-FA415E8D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5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9D4C8B-BC2B-1148-A15F-E836EFCC8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F7623-4FF8-E44C-A878-44ADBC7A9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11E53-C6BF-EF4B-A3C1-ADD0FD477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BD0EE-8B99-1441-965E-5582FA92F237}" type="datetime1">
              <a:rPr lang="en-GB" smtClean="0"/>
              <a:t>23/09/2019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483C-40EC-DD42-9AA9-07E13255F2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Workshop 1 24th September, 2019, AAL Forum, Aarhus, Denmark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176AE-C301-874A-AB05-79B52AB8C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C6D7B-DE45-0C45-BD3F-FA415E8D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2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205" y="899886"/>
            <a:ext cx="11460797" cy="95794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The European Knowledge Tree Group (EKTG) with AAL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205" y="3135173"/>
            <a:ext cx="10125568" cy="3221180"/>
          </a:xfrm>
        </p:spPr>
        <p:txBody>
          <a:bodyPr>
            <a:normAutofit/>
          </a:bodyPr>
          <a:lstStyle/>
          <a:p>
            <a:r>
              <a:rPr lang="en-GB" sz="4400" dirty="0"/>
              <a:t>The Value of the Silver Economy using the Gold of the Future</a:t>
            </a:r>
          </a:p>
          <a:p>
            <a:r>
              <a:rPr lang="en-GB" b="1" dirty="0">
                <a:solidFill>
                  <a:srgbClr val="FF0000"/>
                </a:solidFill>
              </a:rPr>
              <a:t>Nicola </a:t>
            </a:r>
            <a:r>
              <a:rPr lang="en-GB" b="1" dirty="0" err="1">
                <a:solidFill>
                  <a:srgbClr val="FF0000"/>
                </a:solidFill>
              </a:rPr>
              <a:t>Filizola</a:t>
            </a:r>
            <a:r>
              <a:rPr lang="en-GB" b="1" dirty="0">
                <a:solidFill>
                  <a:srgbClr val="FF0000"/>
                </a:solidFill>
              </a:rPr>
              <a:t>, </a:t>
            </a:r>
            <a:r>
              <a:rPr lang="en-GB" dirty="0">
                <a:solidFill>
                  <a:srgbClr val="FF0000"/>
                </a:solidFill>
              </a:rPr>
              <a:t>Communication and Public Affairs Manager, AAL Programme</a:t>
            </a:r>
            <a:r>
              <a:rPr lang="en-GB" dirty="0"/>
              <a:t> 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Was Alain Thielemans - Flanders innovation &amp; entrepreneurship</a:t>
            </a:r>
          </a:p>
          <a:p>
            <a:r>
              <a:rPr lang="en-GB" dirty="0"/>
              <a:t>at@vlaio.be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599" y="6356353"/>
            <a:ext cx="4626429" cy="365122"/>
          </a:xfrm>
        </p:spPr>
        <p:txBody>
          <a:bodyPr/>
          <a:lstStyle/>
          <a:p>
            <a:r>
              <a:rPr lang="da-DK"/>
              <a:t>Workshop 1 24th September, 2019, AAL Forum, Aarhus, Denmark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9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85B8D8-F30C-4B80-824C-8909FB8D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Workshop 1 24th September, 2019, AAL Forum, Aarhus, Denmark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F6086-6004-4CFD-8C58-C5E3A4FFE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810" y="0"/>
            <a:ext cx="83439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7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C27300-1F4F-4ED0-B55A-1F89B6596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2000"/>
          <a:stretch/>
        </p:blipFill>
        <p:spPr>
          <a:xfrm>
            <a:off x="4966012" y="198387"/>
            <a:ext cx="3765946" cy="376594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596A91-B43E-4CD7-A4BB-6B73156293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2261" r="14416" b="4"/>
          <a:stretch/>
        </p:blipFill>
        <p:spPr>
          <a:xfrm>
            <a:off x="1199077" y="4"/>
            <a:ext cx="4125131" cy="2489417"/>
          </a:xfrm>
          <a:custGeom>
            <a:avLst/>
            <a:gdLst>
              <a:gd name="connsiteX0" fmla="*/ 44777 w 4125131"/>
              <a:gd name="connsiteY0" fmla="*/ 0 h 2489417"/>
              <a:gd name="connsiteX1" fmla="*/ 4080354 w 4125131"/>
              <a:gd name="connsiteY1" fmla="*/ 0 h 2489417"/>
              <a:gd name="connsiteX2" fmla="*/ 4083227 w 4125131"/>
              <a:gd name="connsiteY2" fmla="*/ 11173 h 2489417"/>
              <a:gd name="connsiteX3" fmla="*/ 4125131 w 4125131"/>
              <a:gd name="connsiteY3" fmla="*/ 426852 h 2489417"/>
              <a:gd name="connsiteX4" fmla="*/ 2062565 w 4125131"/>
              <a:gd name="connsiteY4" fmla="*/ 2489417 h 2489417"/>
              <a:gd name="connsiteX5" fmla="*/ 0 w 4125131"/>
              <a:gd name="connsiteY5" fmla="*/ 426852 h 2489417"/>
              <a:gd name="connsiteX6" fmla="*/ 41904 w 4125131"/>
              <a:gd name="connsiteY6" fmla="*/ 11173 h 248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5131" h="2489417">
                <a:moveTo>
                  <a:pt x="44777" y="0"/>
                </a:moveTo>
                <a:lnTo>
                  <a:pt x="4080354" y="0"/>
                </a:lnTo>
                <a:lnTo>
                  <a:pt x="4083227" y="11173"/>
                </a:lnTo>
                <a:cubicBezTo>
                  <a:pt x="4110702" y="145441"/>
                  <a:pt x="4125131" y="284462"/>
                  <a:pt x="4125131" y="426852"/>
                </a:cubicBezTo>
                <a:cubicBezTo>
                  <a:pt x="4125131" y="1565976"/>
                  <a:pt x="3201689" y="2489417"/>
                  <a:pt x="2062565" y="2489417"/>
                </a:cubicBezTo>
                <a:cubicBezTo>
                  <a:pt x="923442" y="2489417"/>
                  <a:pt x="0" y="1565976"/>
                  <a:pt x="0" y="426852"/>
                </a:cubicBezTo>
                <a:cubicBezTo>
                  <a:pt x="0" y="284462"/>
                  <a:pt x="14429" y="145441"/>
                  <a:pt x="41904" y="11173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00868F-945E-43FB-8334-FCE2E1321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1" b="9848"/>
          <a:stretch/>
        </p:blipFill>
        <p:spPr>
          <a:xfrm>
            <a:off x="-2" y="1998084"/>
            <a:ext cx="4231752" cy="4859916"/>
          </a:xfrm>
          <a:custGeom>
            <a:avLst/>
            <a:gdLst>
              <a:gd name="connsiteX0" fmla="*/ 1051869 w 4231752"/>
              <a:gd name="connsiteY0" fmla="*/ 0 h 4859916"/>
              <a:gd name="connsiteX1" fmla="*/ 4231752 w 4231752"/>
              <a:gd name="connsiteY1" fmla="*/ 3179883 h 4859916"/>
              <a:gd name="connsiteX2" fmla="*/ 3847958 w 4231752"/>
              <a:gd name="connsiteY2" fmla="*/ 4695604 h 4859916"/>
              <a:gd name="connsiteX3" fmla="*/ 3748135 w 4231752"/>
              <a:gd name="connsiteY3" fmla="*/ 4859916 h 4859916"/>
              <a:gd name="connsiteX4" fmla="*/ 0 w 4231752"/>
              <a:gd name="connsiteY4" fmla="*/ 4859916 h 4859916"/>
              <a:gd name="connsiteX5" fmla="*/ 0 w 4231752"/>
              <a:gd name="connsiteY5" fmla="*/ 181856 h 4859916"/>
              <a:gd name="connsiteX6" fmla="*/ 106268 w 4231752"/>
              <a:gd name="connsiteY6" fmla="*/ 142962 h 4859916"/>
              <a:gd name="connsiteX7" fmla="*/ 1051869 w 4231752"/>
              <a:gd name="connsiteY7" fmla="*/ 0 h 485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1752" h="4859916">
                <a:moveTo>
                  <a:pt x="1051869" y="0"/>
                </a:moveTo>
                <a:cubicBezTo>
                  <a:pt x="2808070" y="0"/>
                  <a:pt x="4231752" y="1423682"/>
                  <a:pt x="4231752" y="3179883"/>
                </a:cubicBezTo>
                <a:cubicBezTo>
                  <a:pt x="4231752" y="3728696"/>
                  <a:pt x="4092721" y="4245036"/>
                  <a:pt x="3847958" y="4695604"/>
                </a:cubicBezTo>
                <a:lnTo>
                  <a:pt x="3748135" y="4859916"/>
                </a:lnTo>
                <a:lnTo>
                  <a:pt x="0" y="4859916"/>
                </a:lnTo>
                <a:lnTo>
                  <a:pt x="0" y="181856"/>
                </a:lnTo>
                <a:lnTo>
                  <a:pt x="106268" y="142962"/>
                </a:lnTo>
                <a:cubicBezTo>
                  <a:pt x="404983" y="50052"/>
                  <a:pt x="722581" y="0"/>
                  <a:pt x="1051869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DC3E62-5B5B-4651-9548-B268FC081F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13261" r="21777" b="-1"/>
          <a:stretch/>
        </p:blipFill>
        <p:spPr>
          <a:xfrm>
            <a:off x="8845406" y="4"/>
            <a:ext cx="3346597" cy="3631921"/>
          </a:xfrm>
          <a:custGeom>
            <a:avLst/>
            <a:gdLst>
              <a:gd name="connsiteX0" fmla="*/ 416855 w 3346597"/>
              <a:gd name="connsiteY0" fmla="*/ 0 h 3631921"/>
              <a:gd name="connsiteX1" fmla="*/ 3346597 w 3346597"/>
              <a:gd name="connsiteY1" fmla="*/ 0 h 3631921"/>
              <a:gd name="connsiteX2" fmla="*/ 3346597 w 3346597"/>
              <a:gd name="connsiteY2" fmla="*/ 3384403 h 3631921"/>
              <a:gd name="connsiteX3" fmla="*/ 3209678 w 3346597"/>
              <a:gd name="connsiteY3" fmla="*/ 3450360 h 3631921"/>
              <a:gd name="connsiteX4" fmla="*/ 2310376 w 3346597"/>
              <a:gd name="connsiteY4" fmla="*/ 3631921 h 3631921"/>
              <a:gd name="connsiteX5" fmla="*/ 0 w 3346597"/>
              <a:gd name="connsiteY5" fmla="*/ 1321546 h 3631921"/>
              <a:gd name="connsiteX6" fmla="*/ 394576 w 3346597"/>
              <a:gd name="connsiteY6" fmla="*/ 29794 h 363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6597" h="3631921">
                <a:moveTo>
                  <a:pt x="416855" y="0"/>
                </a:moveTo>
                <a:lnTo>
                  <a:pt x="3346597" y="0"/>
                </a:lnTo>
                <a:lnTo>
                  <a:pt x="3346597" y="3384403"/>
                </a:lnTo>
                <a:lnTo>
                  <a:pt x="3209678" y="3450360"/>
                </a:lnTo>
                <a:cubicBezTo>
                  <a:pt x="2933269" y="3567272"/>
                  <a:pt x="2629372" y="3631921"/>
                  <a:pt x="2310376" y="3631921"/>
                </a:cubicBezTo>
                <a:cubicBezTo>
                  <a:pt x="1034390" y="3631921"/>
                  <a:pt x="0" y="2597531"/>
                  <a:pt x="0" y="1321546"/>
                </a:cubicBezTo>
                <a:cubicBezTo>
                  <a:pt x="0" y="843052"/>
                  <a:pt x="145461" y="398532"/>
                  <a:pt x="394576" y="29794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E090A9D-9BD2-4EB9-A6B7-8D042B6E4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81BA12-D6BF-B749-BD0C-2B319F9AE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6012" y="5059192"/>
            <a:ext cx="6425867" cy="1160633"/>
          </a:xfrm>
        </p:spPr>
        <p:txBody>
          <a:bodyPr anchor="t">
            <a:normAutofit/>
          </a:bodyPr>
          <a:lstStyle/>
          <a:p>
            <a:pPr algn="r"/>
            <a:r>
              <a:rPr lang="en-US" sz="3600" dirty="0">
                <a:solidFill>
                  <a:srgbClr val="000000"/>
                </a:solidFill>
              </a:rPr>
              <a:t>The good, the bad and the ugly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6A897-5086-A646-899C-B25B4E7A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6689" y="6223702"/>
            <a:ext cx="5615514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Workshop 1 24th September, 2019, AAL Forum, Aarhus, Denmark  </a:t>
            </a:r>
          </a:p>
        </p:txBody>
      </p:sp>
    </p:spTree>
    <p:extLst>
      <p:ext uri="{BB962C8B-B14F-4D97-AF65-F5344CB8AC3E}">
        <p14:creationId xmlns:p14="http://schemas.microsoft.com/office/powerpoint/2010/main" val="366575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beeldingsresultaat voor privacy paradox">
            <a:extLst>
              <a:ext uri="{FF2B5EF4-FFF2-40B4-BE49-F238E27FC236}">
                <a16:creationId xmlns:a16="http://schemas.microsoft.com/office/drawing/2014/main" id="{A8A5FF7C-2171-4950-9779-58CA63239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369" cy="703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D404D0-FB35-4F79-B623-0F270DD9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1 24th September, 2019, AAL Forum, Aarhus, Denmark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962197-D6B0-4ED7-BCB8-78240D677C4A}"/>
              </a:ext>
            </a:extLst>
          </p:cNvPr>
          <p:cNvSpPr txBox="1"/>
          <p:nvPr/>
        </p:nvSpPr>
        <p:spPr>
          <a:xfrm>
            <a:off x="7953375" y="653680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Source: </a:t>
            </a:r>
            <a:r>
              <a:rPr lang="nl-BE" dirty="0" err="1"/>
              <a:t>imec</a:t>
            </a:r>
            <a:r>
              <a:rPr lang="nl-BE" dirty="0"/>
              <a:t> </a:t>
            </a:r>
            <a:r>
              <a:rPr lang="nl-BE" dirty="0" err="1"/>
              <a:t>digimeter</a:t>
            </a:r>
            <a:r>
              <a:rPr lang="nl-BE" dirty="0"/>
              <a:t> 2018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16465C-E8FF-4564-8685-A581B231CC8B}"/>
              </a:ext>
            </a:extLst>
          </p:cNvPr>
          <p:cNvGrpSpPr/>
          <p:nvPr/>
        </p:nvGrpSpPr>
        <p:grpSpPr>
          <a:xfrm>
            <a:off x="1013716" y="2252662"/>
            <a:ext cx="9874436" cy="2352675"/>
            <a:chOff x="-261923" y="2671945"/>
            <a:chExt cx="9874436" cy="235267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3818CB3-2408-470C-9DBF-BCE76C818932}"/>
                </a:ext>
              </a:extLst>
            </p:cNvPr>
            <p:cNvSpPr/>
            <p:nvPr/>
          </p:nvSpPr>
          <p:spPr>
            <a:xfrm>
              <a:off x="2433799" y="3179871"/>
              <a:ext cx="2298007" cy="129573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60000"/>
              </a:schemeClr>
            </a:solidFill>
            <a:ln w="381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 sz="140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C614FAD-2284-4F28-AB7D-52E9D4D1A9F6}"/>
                </a:ext>
              </a:extLst>
            </p:cNvPr>
            <p:cNvSpPr/>
            <p:nvPr/>
          </p:nvSpPr>
          <p:spPr>
            <a:xfrm>
              <a:off x="3227561" y="2671945"/>
              <a:ext cx="4238625" cy="2352675"/>
            </a:xfrm>
            <a:prstGeom prst="ellipse">
              <a:avLst/>
            </a:prstGeom>
            <a:solidFill>
              <a:srgbClr val="F4E4EF">
                <a:alpha val="30196"/>
              </a:srgbClr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nl-BE" sz="14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9EBB58-69A2-4740-8020-378D48AE27A6}"/>
                </a:ext>
              </a:extLst>
            </p:cNvPr>
            <p:cNvSpPr txBox="1"/>
            <p:nvPr/>
          </p:nvSpPr>
          <p:spPr>
            <a:xfrm>
              <a:off x="1707330" y="3619249"/>
              <a:ext cx="2179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800" b="1" i="1" dirty="0">
                  <a:solidFill>
                    <a:schemeClr val="accent6"/>
                  </a:solidFill>
                </a:rPr>
                <a:t>9%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6E3D72-673A-4EA9-A5CB-4E2C39E8C074}"/>
                </a:ext>
              </a:extLst>
            </p:cNvPr>
            <p:cNvSpPr txBox="1"/>
            <p:nvPr/>
          </p:nvSpPr>
          <p:spPr>
            <a:xfrm>
              <a:off x="4818096" y="3494340"/>
              <a:ext cx="2240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4000" b="1" i="1" dirty="0">
                  <a:solidFill>
                    <a:schemeClr val="accent1"/>
                  </a:solidFill>
                </a:rPr>
                <a:t>45%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F2A99E-13C9-4AA6-BB68-4E3E16C647D8}"/>
                </a:ext>
              </a:extLst>
            </p:cNvPr>
            <p:cNvSpPr txBox="1"/>
            <p:nvPr/>
          </p:nvSpPr>
          <p:spPr>
            <a:xfrm>
              <a:off x="3120288" y="3560448"/>
              <a:ext cx="1611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b="1" i="1" dirty="0">
                  <a:solidFill>
                    <a:schemeClr val="accent2"/>
                  </a:solidFill>
                </a:rPr>
                <a:t>21%</a:t>
              </a:r>
              <a:endParaRPr lang="nl-BE" sz="4000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5C1540-AA27-471A-8BCC-97C6A78659BC}"/>
                </a:ext>
              </a:extLst>
            </p:cNvPr>
            <p:cNvSpPr/>
            <p:nvPr/>
          </p:nvSpPr>
          <p:spPr>
            <a:xfrm>
              <a:off x="-261923" y="3133609"/>
              <a:ext cx="285376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i="1" dirty="0">
                  <a:solidFill>
                    <a:schemeClr val="accent6"/>
                  </a:solidFill>
                </a:rPr>
                <a:t>It’s OK to share personal data as long as I get something in return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24EB8E-0AF3-44CC-8ADD-0677CF5F8333}"/>
                </a:ext>
              </a:extLst>
            </p:cNvPr>
            <p:cNvSpPr/>
            <p:nvPr/>
          </p:nvSpPr>
          <p:spPr>
            <a:xfrm>
              <a:off x="7438697" y="2671945"/>
              <a:ext cx="217381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en-GB" sz="2000" b="1" i="1" dirty="0">
                  <a:solidFill>
                    <a:schemeClr val="accent1"/>
                  </a:solidFill>
                  <a:latin typeface="Gill Sans MT" panose="020B0502020104020203" pitchFamily="34" charset="0"/>
                </a:rPr>
                <a:t>I don’t like the fact that companies are not open about the data they have about 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987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C253-6393-364A-A48B-7B3074F5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Analytic options can be categorised at a high level into three distinct types. No one type of analytic is better than another, they co-exist and complement each other.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0E52-AE41-B54D-91E6-271155BF4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r>
              <a:rPr lang="en-GB" b="1" dirty="0"/>
              <a:t>Descriptive</a:t>
            </a:r>
            <a:r>
              <a:rPr lang="en-GB" dirty="0"/>
              <a:t> Analytics, which use data aggregation and data mining to provide insight into the past and answer: “What has happened?”</a:t>
            </a:r>
          </a:p>
          <a:p>
            <a:r>
              <a:rPr lang="en-GB" b="1" dirty="0"/>
              <a:t>Predictive</a:t>
            </a:r>
            <a:r>
              <a:rPr lang="en-GB" dirty="0"/>
              <a:t> Analytics, which use statistical models and forecasts techniques to understand the future and answer: “What could happen?”</a:t>
            </a:r>
          </a:p>
          <a:p>
            <a:r>
              <a:rPr lang="en-GB" b="1" dirty="0"/>
              <a:t>Prescriptive</a:t>
            </a:r>
            <a:r>
              <a:rPr lang="en-GB" dirty="0"/>
              <a:t> Analytics, which use optimisation and simulation algorithms to advice on possible outcomes and answer: “What should we do now?”</a:t>
            </a:r>
          </a:p>
          <a:p>
            <a:r>
              <a:rPr lang="en-GB" dirty="0"/>
              <a:t>So we want to help you to decide how to handle Data so it is practical for You, Your Staff, and  your Users!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Some people have encouraged User independence to create cost effective services</a:t>
            </a:r>
          </a:p>
          <a:p>
            <a:r>
              <a:rPr lang="en-GB" dirty="0"/>
              <a:t>As funding is frequently limited this is essential in good practice.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F15812-AA6A-464F-ACE5-E25751A7657C}"/>
              </a:ext>
            </a:extLst>
          </p:cNvPr>
          <p:cNvSpPr txBox="1"/>
          <p:nvPr/>
        </p:nvSpPr>
        <p:spPr>
          <a:xfrm>
            <a:off x="3347884" y="6386052"/>
            <a:ext cx="6422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prstClr val="black">
                    <a:tint val="75000"/>
                  </a:prstClr>
                </a:solidFill>
              </a:rPr>
              <a:t>Workshop 1 24th September, 2019, AAL Forum, Aarhus, Denmark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0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33EFA-D7AB-41E9-B01F-6EF5CECEB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raises</a:t>
            </a:r>
            <a:r>
              <a:rPr lang="nl-BE" dirty="0"/>
              <a:t> </a:t>
            </a:r>
            <a:r>
              <a:rPr lang="nl-BE" dirty="0" err="1"/>
              <a:t>questions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CB763-D9B1-431B-9593-44ADAABC8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bigger data always better data?</a:t>
            </a:r>
          </a:p>
          <a:p>
            <a:r>
              <a:rPr lang="en-US" dirty="0"/>
              <a:t>Do </a:t>
            </a:r>
            <a:r>
              <a:rPr lang="en-US" dirty="0" err="1"/>
              <a:t>organisations</a:t>
            </a:r>
            <a:r>
              <a:rPr lang="en-US" dirty="0"/>
              <a:t> have the absorptive capacity needed?</a:t>
            </a:r>
          </a:p>
          <a:p>
            <a:r>
              <a:rPr lang="en-US" dirty="0"/>
              <a:t>Do they have the development capability?</a:t>
            </a:r>
          </a:p>
          <a:p>
            <a:r>
              <a:rPr lang="en-US" dirty="0"/>
              <a:t>Big Data is not ‘a free lunch’, so who pays?</a:t>
            </a:r>
          </a:p>
          <a:p>
            <a:r>
              <a:rPr lang="en-US" dirty="0"/>
              <a:t>Have you got the Leadership, Talent management, and Decision-making skills?</a:t>
            </a:r>
          </a:p>
          <a:p>
            <a:r>
              <a:rPr lang="en-US" dirty="0"/>
              <a:t>How do you know Users’ views?</a:t>
            </a:r>
          </a:p>
          <a:p>
            <a:endParaRPr lang="nl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59A2B-AC65-4319-9B22-8F2EC276C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1 24th September, 2019, AAL Forum, Aarhus, Denmark  </a:t>
            </a:r>
          </a:p>
        </p:txBody>
      </p:sp>
    </p:spTree>
    <p:extLst>
      <p:ext uri="{BB962C8B-B14F-4D97-AF65-F5344CB8AC3E}">
        <p14:creationId xmlns:p14="http://schemas.microsoft.com/office/powerpoint/2010/main" val="2183167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2A6DA7-0303-4C59-BC21-4B443784D5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0701" r="11259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2245D-2F41-45DC-9E57-26272FF7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nl-BE" dirty="0" err="1">
                <a:solidFill>
                  <a:srgbClr val="000000"/>
                </a:solidFill>
              </a:rPr>
              <a:t>Today’s</a:t>
            </a:r>
            <a:r>
              <a:rPr lang="nl-BE" dirty="0">
                <a:solidFill>
                  <a:srgbClr val="000000"/>
                </a:solidFill>
              </a:rPr>
              <a:t>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18515-ECEA-43A1-969C-8E5E7B5D2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Introduction</a:t>
            </a:r>
          </a:p>
          <a:p>
            <a:r>
              <a:rPr lang="en-US" sz="2400" dirty="0">
                <a:solidFill>
                  <a:srgbClr val="000000"/>
                </a:solidFill>
              </a:rPr>
              <a:t>5x5 minutes Presentations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30 minutes debate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3x1 minutes Commentary presentations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5 </a:t>
            </a:r>
            <a:r>
              <a:rPr lang="en-US" sz="2400">
                <a:solidFill>
                  <a:srgbClr val="000000"/>
                </a:solidFill>
              </a:rPr>
              <a:t>minute Debate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Debate round tables 10 minutes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Conclusions &amp; closing</a:t>
            </a:r>
          </a:p>
          <a:p>
            <a:endParaRPr lang="nl-BE" sz="2400" dirty="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F906C-3CD5-432C-B9B8-87AB9DD27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Workshop 1 24th September, 2019, AAL Forum, Aarhus, Denmark  </a:t>
            </a:r>
          </a:p>
        </p:txBody>
      </p:sp>
    </p:spTree>
    <p:extLst>
      <p:ext uri="{BB962C8B-B14F-4D97-AF65-F5344CB8AC3E}">
        <p14:creationId xmlns:p14="http://schemas.microsoft.com/office/powerpoint/2010/main" val="4174801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1DC27-F73B-4F44-A320-7AF3BC6BF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 from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720056-89D1-47B6-8287-D3651CA4FF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b="1" dirty="0"/>
              <a:t>Paul Timmers </a:t>
            </a:r>
            <a:r>
              <a:rPr lang="nl-BE" dirty="0"/>
              <a:t>- Chief Advisor EIT Health, </a:t>
            </a:r>
            <a:r>
              <a:rPr lang="nl-BE" dirty="0" err="1"/>
              <a:t>Visiting</a:t>
            </a:r>
            <a:r>
              <a:rPr lang="nl-BE" dirty="0"/>
              <a:t> Fellow Oxford University</a:t>
            </a:r>
          </a:p>
          <a:p>
            <a:r>
              <a:rPr lang="nl-BE" b="1" dirty="0"/>
              <a:t>Rait Kuuse </a:t>
            </a:r>
            <a:r>
              <a:rPr lang="nl-BE" dirty="0"/>
              <a:t>- </a:t>
            </a:r>
            <a:r>
              <a:rPr lang="nl-BE" dirty="0" err="1"/>
              <a:t>Deputy</a:t>
            </a:r>
            <a:r>
              <a:rPr lang="nl-BE" dirty="0"/>
              <a:t> </a:t>
            </a:r>
            <a:r>
              <a:rPr lang="nl-BE" dirty="0" err="1"/>
              <a:t>Secretary</a:t>
            </a:r>
            <a:r>
              <a:rPr lang="nl-BE" dirty="0"/>
              <a:t> General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Social</a:t>
            </a:r>
            <a:r>
              <a:rPr lang="nl-BE" dirty="0"/>
              <a:t> Policy, Estonia</a:t>
            </a:r>
          </a:p>
          <a:p>
            <a:r>
              <a:rPr lang="nl-BE" b="1" dirty="0"/>
              <a:t>George MacGinnis </a:t>
            </a:r>
            <a:r>
              <a:rPr lang="nl-BE" dirty="0"/>
              <a:t>- Challenge Director, </a:t>
            </a:r>
            <a:r>
              <a:rPr lang="nl-BE" dirty="0" err="1"/>
              <a:t>Healthy</a:t>
            </a:r>
            <a:r>
              <a:rPr lang="nl-BE" dirty="0"/>
              <a:t> </a:t>
            </a:r>
            <a:r>
              <a:rPr lang="nl-BE" dirty="0" err="1"/>
              <a:t>Ageing</a:t>
            </a:r>
            <a:r>
              <a:rPr lang="nl-BE" dirty="0"/>
              <a:t>, UK Research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Innovation</a:t>
            </a:r>
            <a:r>
              <a:rPr lang="nl-BE" dirty="0"/>
              <a:t>.</a:t>
            </a:r>
          </a:p>
          <a:p>
            <a:r>
              <a:rPr lang="nl-BE" b="1" dirty="0"/>
              <a:t>Henk- Herman </a:t>
            </a:r>
            <a:r>
              <a:rPr lang="nl-BE" b="1" dirty="0" err="1"/>
              <a:t>Napp</a:t>
            </a:r>
            <a:r>
              <a:rPr lang="nl-BE" b="1" dirty="0"/>
              <a:t> </a:t>
            </a:r>
            <a:r>
              <a:rPr lang="nl-BE" dirty="0"/>
              <a:t>- Senior Researcher, </a:t>
            </a:r>
            <a:r>
              <a:rPr lang="nl-BE" dirty="0" err="1"/>
              <a:t>Vilans</a:t>
            </a:r>
            <a:r>
              <a:rPr lang="nl-BE" dirty="0"/>
              <a:t> Company </a:t>
            </a:r>
            <a:r>
              <a:rPr lang="nl-BE" dirty="0" err="1"/>
              <a:t>and</a:t>
            </a:r>
            <a:r>
              <a:rPr lang="nl-BE" dirty="0"/>
              <a:t> Technische Universiteit, Eindhoven, Netherlands</a:t>
            </a:r>
          </a:p>
          <a:p>
            <a:r>
              <a:rPr lang="nl-BE" b="1" dirty="0"/>
              <a:t>Christiane Brockes </a:t>
            </a:r>
            <a:r>
              <a:rPr lang="nl-BE" dirty="0"/>
              <a:t>- CEO </a:t>
            </a:r>
            <a:r>
              <a:rPr lang="nl-BE" dirty="0" err="1"/>
              <a:t>alcare</a:t>
            </a:r>
            <a:r>
              <a:rPr lang="nl-BE" dirty="0"/>
              <a:t> Wil, </a:t>
            </a:r>
            <a:r>
              <a:rPr lang="nl-BE" dirty="0" err="1"/>
              <a:t>lectureship</a:t>
            </a:r>
            <a:r>
              <a:rPr lang="nl-BE" dirty="0"/>
              <a:t> University Zurich “</a:t>
            </a:r>
            <a:r>
              <a:rPr lang="nl-BE" dirty="0" err="1"/>
              <a:t>Clinical</a:t>
            </a:r>
            <a:r>
              <a:rPr lang="nl-BE" dirty="0"/>
              <a:t> </a:t>
            </a:r>
            <a:r>
              <a:rPr lang="nl-BE" dirty="0" err="1"/>
              <a:t>Telemedicine</a:t>
            </a:r>
            <a:r>
              <a:rPr lang="nl-BE" dirty="0"/>
              <a:t> / eHealth”, Switzerland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AA283F-4FA5-426F-A180-738D08B946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b="1" dirty="0"/>
              <a:t>John </a:t>
            </a:r>
            <a:r>
              <a:rPr lang="nl-BE" b="1" dirty="0" err="1"/>
              <a:t>McGrory</a:t>
            </a:r>
            <a:r>
              <a:rPr lang="nl-BE" b="1" dirty="0"/>
              <a:t> </a:t>
            </a:r>
            <a:r>
              <a:rPr lang="nl-BE" dirty="0"/>
              <a:t>- School of </a:t>
            </a:r>
            <a:r>
              <a:rPr lang="nl-BE" dirty="0" err="1"/>
              <a:t>Electrical</a:t>
            </a:r>
            <a:r>
              <a:rPr lang="nl-BE" dirty="0"/>
              <a:t> &amp; Electronic Engineering, Dublin </a:t>
            </a:r>
          </a:p>
          <a:p>
            <a:r>
              <a:rPr lang="nl-BE" b="1" dirty="0"/>
              <a:t>Dirk Lukkien </a:t>
            </a:r>
            <a:r>
              <a:rPr lang="nl-BE" dirty="0"/>
              <a:t>- Senior Researcher at </a:t>
            </a:r>
            <a:r>
              <a:rPr lang="nl-BE" dirty="0" err="1"/>
              <a:t>Vilans</a:t>
            </a:r>
            <a:r>
              <a:rPr lang="nl-BE" dirty="0"/>
              <a:t>, PhD student AI in long-term care, Rivierenwijk, Overijssel </a:t>
            </a:r>
            <a:r>
              <a:rPr lang="nl-BE" dirty="0" err="1"/>
              <a:t>Province</a:t>
            </a:r>
            <a:r>
              <a:rPr lang="nl-BE" dirty="0"/>
              <a:t>, Netherlands</a:t>
            </a:r>
          </a:p>
          <a:p>
            <a:r>
              <a:rPr lang="nl-BE" b="1" dirty="0"/>
              <a:t>Frederic </a:t>
            </a:r>
            <a:r>
              <a:rPr lang="nl-BE" b="1" dirty="0" err="1"/>
              <a:t>Ehrler</a:t>
            </a:r>
            <a:r>
              <a:rPr lang="nl-BE" b="1" dirty="0"/>
              <a:t> </a:t>
            </a:r>
            <a:r>
              <a:rPr lang="nl-BE" dirty="0"/>
              <a:t>- </a:t>
            </a:r>
            <a:r>
              <a:rPr lang="nl-BE" dirty="0" err="1"/>
              <a:t>Hôpitaux</a:t>
            </a:r>
            <a:r>
              <a:rPr lang="nl-BE" dirty="0"/>
              <a:t> </a:t>
            </a:r>
            <a:r>
              <a:rPr lang="nl-BE" dirty="0" err="1"/>
              <a:t>Universitaires</a:t>
            </a:r>
            <a:r>
              <a:rPr lang="nl-BE" dirty="0"/>
              <a:t> de Genève, HUG · </a:t>
            </a:r>
            <a:r>
              <a:rPr lang="nl-BE" dirty="0" err="1"/>
              <a:t>Medical</a:t>
            </a:r>
            <a:r>
              <a:rPr lang="nl-BE" dirty="0"/>
              <a:t> Information</a:t>
            </a:r>
          </a:p>
          <a:p>
            <a:endParaRPr lang="nl-BE" dirty="0"/>
          </a:p>
          <a:p>
            <a:endParaRPr lang="nl-BE" dirty="0"/>
          </a:p>
          <a:p>
            <a:r>
              <a:rPr lang="nl-BE" b="1" dirty="0"/>
              <a:t>Maggie Ellis - </a:t>
            </a:r>
            <a:r>
              <a:rPr lang="nl-BE" dirty="0"/>
              <a:t>EKTG Coordinator </a:t>
            </a:r>
          </a:p>
          <a:p>
            <a:endParaRPr lang="nl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1510E-E56F-5347-8000-B0F2AE27B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1 24th September, 2019, AAL Forum, Aarhus, Denmark  </a:t>
            </a:r>
          </a:p>
        </p:txBody>
      </p:sp>
    </p:spTree>
    <p:extLst>
      <p:ext uri="{BB962C8B-B14F-4D97-AF65-F5344CB8AC3E}">
        <p14:creationId xmlns:p14="http://schemas.microsoft.com/office/powerpoint/2010/main" val="3869248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422</Words>
  <Application>Microsoft Macintosh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Gill Sans MT</vt:lpstr>
      <vt:lpstr>Office Theme</vt:lpstr>
      <vt:lpstr>The European Knowledge Tree Group (EKTG) with AAL</vt:lpstr>
      <vt:lpstr>PowerPoint Presentation</vt:lpstr>
      <vt:lpstr>The good, the bad and the ugly</vt:lpstr>
      <vt:lpstr>PowerPoint Presentation</vt:lpstr>
      <vt:lpstr>Analytic options can be categorised at a high level into three distinct types. No one type of analytic is better than another, they co-exist and complement each other.</vt:lpstr>
      <vt:lpstr>This raises questions</vt:lpstr>
      <vt:lpstr>Today’s format</vt:lpstr>
      <vt:lpstr>Contributions from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Knowledge Tree Group (EKTG) with AAL</dc:title>
  <dc:creator>Ellis1,M</dc:creator>
  <cp:lastModifiedBy>Ellis1,M</cp:lastModifiedBy>
  <cp:revision>15</cp:revision>
  <dcterms:created xsi:type="dcterms:W3CDTF">2019-08-16T14:56:01Z</dcterms:created>
  <dcterms:modified xsi:type="dcterms:W3CDTF">2019-09-23T13:53:00Z</dcterms:modified>
</cp:coreProperties>
</file>