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4" r:id="rId5"/>
    <p:sldId id="407" r:id="rId6"/>
    <p:sldId id="408" r:id="rId7"/>
    <p:sldId id="353" r:id="rId8"/>
    <p:sldId id="847" r:id="rId9"/>
    <p:sldId id="848" r:id="rId10"/>
    <p:sldId id="84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88837" autoAdjust="0"/>
  </p:normalViewPr>
  <p:slideViewPr>
    <p:cSldViewPr snapToGrid="0" snapToObjects="1">
      <p:cViewPr varScale="1">
        <p:scale>
          <a:sx n="134" d="100"/>
          <a:sy n="134" d="100"/>
        </p:scale>
        <p:origin x="257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802D-A257-0A41-9562-56A9CD99E3F4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D8193-3B68-3542-8D48-18682F1C89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38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ECCE9-62D5-FF4D-A563-E39DC277315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8F58E-A40F-1B49-A216-B41239914A5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44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Well, a small introduction about the organization I work for. Vilans is the expertise </a:t>
            </a:r>
            <a:r>
              <a:rPr lang="en-US" dirty="0" err="1"/>
              <a:t>centre</a:t>
            </a:r>
            <a:r>
              <a:rPr lang="en-US" baseline="0" dirty="0"/>
              <a:t> on long-term care in The Netherlands. We develop, implement and disseminate innovative and applied knowledge to care professionals, consumers / end-users, policy makers, but also industry and education. We are an independent organization with almost 170 employees with an academic research team of almost 40 researchers of which 10 a PhD. We always work in co-creation with the field, iterative, from start till end.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06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9EB4-B7BD-4CDD-B305-1E47D271218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9EB4-B7BD-4CDD-B305-1E47D271218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43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9EB4-B7BD-4CDD-B305-1E47D271218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36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D17C30D-B5A5-FC4F-852E-910E049B8156}" type="datetime1">
              <a:rPr lang="en-GB" smtClean="0"/>
              <a:t>17/09/2019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3 Workshop 18, Wednesday Oct 4 AAL Forum Portugal 2017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78741C7-32DE-0E4C-B023-25012C2EB2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0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3C538DA-7B68-C747-A990-A29225A1AECA}" type="datetime1">
              <a:rPr lang="en-GB" smtClean="0"/>
              <a:t>17/09/2019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3 Workshop 18, Wednesday Oct 4 AAL Forum Portugal 2017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78741C7-32DE-0E4C-B023-25012C2EB2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4DA60D-A742-C941-96A8-2418C7EFA581}" type="datetime1">
              <a:rPr lang="en-GB" smtClean="0"/>
              <a:t>17/09/2019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3 Workshop 18, Wednesday Oct 4 AAL Forum Portugal 2017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78741C7-32DE-0E4C-B023-25012C2EB2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5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2557AC3-8224-1742-B022-30F58E68FC98}" type="datetime1">
              <a:rPr lang="en-GB" smtClean="0"/>
              <a:t>17/09/2019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78741C7-32DE-0E4C-B023-25012C2EB2D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2385F36-531C-49A4-873D-32F7959A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199" y="4779967"/>
            <a:ext cx="4626429" cy="365122"/>
          </a:xfrm>
        </p:spPr>
        <p:txBody>
          <a:bodyPr/>
          <a:lstStyle/>
          <a:p>
            <a:r>
              <a:rPr lang="da-DK" dirty="0"/>
              <a:t>Workshop 1 24th September, 2019, AAL Forum, Aarhus, Denmark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4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39809D9-32BD-9045-94CF-B773C21F617C}" type="datetime1">
              <a:rPr lang="en-GB" smtClean="0"/>
              <a:t>17/09/2019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3 Workshop 18, Wednesday Oct 4 AAL Forum Portugal 2017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78741C7-32DE-0E4C-B023-25012C2EB2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2A52216-C2AB-2548-8A15-AE0A0522A693}" type="datetime1">
              <a:rPr lang="en-GB" smtClean="0"/>
              <a:t>17/09/2019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3 Workshop 18, Wednesday Oct 4 AAL Forum Portugal 2017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78741C7-32DE-0E4C-B023-25012C2EB2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0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3CE2D02-5C26-C146-A9CD-4F85FF1B747C}" type="datetime1">
              <a:rPr lang="en-GB" smtClean="0"/>
              <a:t>17/09/2019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3 Workshop 18, Wednesday Oct 4 AAL Forum Portugal 2017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78741C7-32DE-0E4C-B023-25012C2EB2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4D46817-EA1A-274B-ACFB-296FEA57E232}" type="datetime1">
              <a:rPr lang="en-GB" smtClean="0"/>
              <a:t>17/09/2019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3 Workshop 18, Wednesday Oct 4 AAL Forum Portugal 2017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78741C7-32DE-0E4C-B023-25012C2EB2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4B832E5-99E0-6D40-AD40-5EFDD0D158C3}" type="datetime1">
              <a:rPr lang="en-GB" smtClean="0"/>
              <a:t>17/09/2019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3 Workshop 18, Wednesday Oct 4 AAL Forum Portugal 2017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78741C7-32DE-0E4C-B023-25012C2EB2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68C5579-C8F8-2448-84A3-97CE8757CC0C}" type="datetime1">
              <a:rPr lang="en-GB" smtClean="0"/>
              <a:t>17/09/2019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3 Workshop 18, Wednesday Oct 4 AAL Forum Portugal 2017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78741C7-32DE-0E4C-B023-25012C2EB2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7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835139A-C6BC-7F45-A3A1-3C0CA061D28C}" type="datetime1">
              <a:rPr lang="en-GB" smtClean="0"/>
              <a:t>17/09/2019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Theme 3 Workshop 18, Wednesday Oct 4 AAL Forum Portugal 2017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78741C7-32DE-0E4C-B023-25012C2EB2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8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4473"/>
            <a:ext cx="8229600" cy="267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7" y="4767264"/>
            <a:ext cx="753635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Theme 3 Workshop 18, Wednesday Oct 4 AAL Forum Portugal 2017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04603" y="174850"/>
            <a:ext cx="1308230" cy="698108"/>
          </a:xfrm>
          <a:prstGeom prst="rect">
            <a:avLst/>
          </a:prstGeom>
        </p:spPr>
      </p:pic>
      <p:pic>
        <p:nvPicPr>
          <p:cNvPr id="8" name="Picture 7" descr="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993559" y="4028028"/>
            <a:ext cx="1150449" cy="1013083"/>
          </a:xfrm>
          <a:prstGeom prst="rect">
            <a:avLst/>
          </a:prstGeom>
        </p:spPr>
      </p:pic>
      <p:pic>
        <p:nvPicPr>
          <p:cNvPr id="11" name="Picture 10" descr="Unknown-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33" y="174850"/>
            <a:ext cx="1236196" cy="8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2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.lukkien@vilans.nl" TargetMode="External"/><Relationship Id="rId2" Type="http://schemas.openxmlformats.org/officeDocument/2006/relationships/hyperlink" Target="mailto:h.nap@vilans.n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162" y="1046563"/>
            <a:ext cx="8595589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The European Knowledge Tree Group (EKTG) with AAL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154" y="2351379"/>
            <a:ext cx="7594176" cy="2415885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Responsible AI – where is the client in the data?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By Dr. Henk Herman Nap (</a:t>
            </a:r>
            <a:r>
              <a:rPr lang="en-US" dirty="0" err="1">
                <a:solidFill>
                  <a:srgbClr val="000000"/>
                </a:solidFill>
              </a:rPr>
              <a:t>Vilans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Email : </a:t>
            </a:r>
            <a:r>
              <a:rPr lang="en-US" sz="2000" dirty="0">
                <a:solidFill>
                  <a:srgbClr val="000000"/>
                </a:solidFill>
                <a:hlinkClick r:id="rId2"/>
              </a:rPr>
              <a:t>h.nap@vilans.nl</a:t>
            </a:r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&amp; Dirk Lukkien (Vilans) – </a:t>
            </a:r>
            <a:r>
              <a:rPr lang="en-US" sz="2000" dirty="0">
                <a:solidFill>
                  <a:srgbClr val="000000"/>
                </a:solidFill>
                <a:hlinkClick r:id="rId3"/>
              </a:rPr>
              <a:t>d.lukkien@vilans.nl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2D08380-E82E-4F6B-AC05-AB6025ACF377}"/>
              </a:ext>
            </a:extLst>
          </p:cNvPr>
          <p:cNvSpPr txBox="1">
            <a:spLocks/>
          </p:cNvSpPr>
          <p:nvPr/>
        </p:nvSpPr>
        <p:spPr>
          <a:xfrm>
            <a:off x="2574130" y="4712897"/>
            <a:ext cx="4626429" cy="365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Workshop 1 24th September, 2019, AAL Forum, Aarhus, Denmark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3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Vilans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1939149" y="4799310"/>
            <a:ext cx="351000" cy="162000"/>
          </a:xfrm>
          <a:prstGeom prst="rect">
            <a:avLst/>
          </a:prstGeom>
        </p:spPr>
        <p:txBody>
          <a:bodyPr/>
          <a:lstStyle/>
          <a:p>
            <a:fld id="{1336C48C-F87C-4E4B-81EF-5027B17D1F61}" type="slidenum">
              <a:rPr lang="nl-NL" noProof="1" smtClean="0"/>
              <a:pPr/>
              <a:t>2</a:t>
            </a:fld>
            <a:endParaRPr lang="nl-NL" noProof="1"/>
          </a:p>
        </p:txBody>
      </p:sp>
      <p:sp>
        <p:nvSpPr>
          <p:cNvPr id="5" name="Rechthoek 4"/>
          <p:cNvSpPr/>
          <p:nvPr/>
        </p:nvSpPr>
        <p:spPr>
          <a:xfrm>
            <a:off x="5076364" y="3437247"/>
            <a:ext cx="2942945" cy="1580645"/>
          </a:xfrm>
          <a:prstGeom prst="rect">
            <a:avLst/>
          </a:prstGeom>
          <a:solidFill>
            <a:srgbClr val="C3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547937" y="1521349"/>
            <a:ext cx="5264423" cy="1644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5900" indent="-2159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6"/>
              </a:buClr>
              <a:buFont typeface="Arial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6"/>
              </a:buClr>
              <a:buFont typeface="Trebuchet MS" panose="020B0603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2100"/>
              </a:spcBef>
              <a:buFont typeface="Arial" pitchFamily="34" charset="0"/>
              <a:buNone/>
              <a:defRPr sz="2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kern="0" dirty="0">
                <a:latin typeface="DINPro-Light" panose="02000504040000020003" pitchFamily="50" charset="0"/>
              </a:rPr>
              <a:t>Our mission</a:t>
            </a:r>
            <a:endParaRPr lang="nl-NL" sz="1350" b="1" kern="0" dirty="0">
              <a:latin typeface="DINPro-Light" panose="02000504040000020003" pitchFamily="50" charset="0"/>
            </a:endParaRPr>
          </a:p>
          <a:p>
            <a:pPr marL="0" indent="0">
              <a:buNone/>
            </a:pPr>
            <a:r>
              <a:rPr lang="nl-NL" sz="1350" kern="0" dirty="0">
                <a:latin typeface="DINPro-Light" panose="02000504040000020003" pitchFamily="50" charset="0"/>
              </a:rPr>
              <a:t>In co-</a:t>
            </a:r>
            <a:r>
              <a:rPr lang="nl-NL" sz="1350" kern="0" dirty="0" err="1">
                <a:latin typeface="DINPro-Light" panose="02000504040000020003" pitchFamily="50" charset="0"/>
              </a:rPr>
              <a:t>creation</a:t>
            </a:r>
            <a:r>
              <a:rPr lang="nl-NL" sz="1350" kern="0" dirty="0">
                <a:latin typeface="DINPro-Light" panose="02000504040000020003" pitchFamily="50" charset="0"/>
              </a:rPr>
              <a:t> </a:t>
            </a:r>
            <a:r>
              <a:rPr lang="nl-NL" sz="1350" kern="0" dirty="0" err="1">
                <a:latin typeface="DINPro-Light" panose="02000504040000020003" pitchFamily="50" charset="0"/>
              </a:rPr>
              <a:t>with</a:t>
            </a:r>
            <a:r>
              <a:rPr lang="nl-NL" sz="1350" kern="0" dirty="0">
                <a:latin typeface="DINPro-Light" panose="02000504040000020003" pitchFamily="50" charset="0"/>
              </a:rPr>
              <a:t> </a:t>
            </a:r>
            <a:r>
              <a:rPr lang="nl-NL" sz="1350" kern="0" dirty="0" err="1">
                <a:latin typeface="DINPro-Light" panose="02000504040000020003" pitchFamily="50" charset="0"/>
              </a:rPr>
              <a:t>the</a:t>
            </a:r>
            <a:r>
              <a:rPr lang="nl-NL" sz="1350" kern="0" dirty="0">
                <a:latin typeface="DINPro-Light" panose="02000504040000020003" pitchFamily="50" charset="0"/>
              </a:rPr>
              <a:t> field of long-term care, we </a:t>
            </a:r>
            <a:r>
              <a:rPr lang="nl-NL" sz="1350" kern="0" dirty="0" err="1">
                <a:latin typeface="DINPro-Light" panose="02000504040000020003" pitchFamily="50" charset="0"/>
              </a:rPr>
              <a:t>develop</a:t>
            </a:r>
            <a:r>
              <a:rPr lang="nl-NL" sz="1350" kern="0" dirty="0">
                <a:latin typeface="DINPro-Light" panose="02000504040000020003" pitchFamily="50" charset="0"/>
              </a:rPr>
              <a:t>, </a:t>
            </a:r>
            <a:r>
              <a:rPr lang="nl-NL" sz="1350" kern="0" dirty="0" err="1">
                <a:latin typeface="DINPro-Light" panose="02000504040000020003" pitchFamily="50" charset="0"/>
              </a:rPr>
              <a:t>disseminate</a:t>
            </a:r>
            <a:r>
              <a:rPr lang="nl-NL" sz="1350" kern="0" dirty="0">
                <a:latin typeface="DINPro-Light" panose="02000504040000020003" pitchFamily="50" charset="0"/>
              </a:rPr>
              <a:t> </a:t>
            </a:r>
            <a:r>
              <a:rPr lang="nl-NL" sz="1350" kern="0" dirty="0" err="1">
                <a:latin typeface="DINPro-Light" panose="02000504040000020003" pitchFamily="50" charset="0"/>
              </a:rPr>
              <a:t>and</a:t>
            </a:r>
            <a:r>
              <a:rPr lang="nl-NL" sz="1350" kern="0" dirty="0">
                <a:latin typeface="DINPro-Light" panose="02000504040000020003" pitchFamily="50" charset="0"/>
              </a:rPr>
              <a:t> </a:t>
            </a:r>
            <a:r>
              <a:rPr lang="nl-NL" sz="1350" kern="0" dirty="0" err="1">
                <a:latin typeface="DINPro-Light" panose="02000504040000020003" pitchFamily="50" charset="0"/>
              </a:rPr>
              <a:t>implement</a:t>
            </a:r>
            <a:r>
              <a:rPr lang="nl-NL" sz="1350" kern="0" dirty="0">
                <a:latin typeface="DINPro-Light" panose="02000504040000020003" pitchFamily="50" charset="0"/>
              </a:rPr>
              <a:t> </a:t>
            </a:r>
            <a:r>
              <a:rPr lang="nl-NL" sz="1350" kern="0" dirty="0" err="1">
                <a:latin typeface="DINPro-Light" panose="02000504040000020003" pitchFamily="50" charset="0"/>
              </a:rPr>
              <a:t>innovative</a:t>
            </a:r>
            <a:r>
              <a:rPr lang="nl-NL" sz="1350" kern="0" dirty="0">
                <a:latin typeface="DINPro-Light" panose="02000504040000020003" pitchFamily="50" charset="0"/>
              </a:rPr>
              <a:t> </a:t>
            </a:r>
            <a:r>
              <a:rPr lang="nl-NL" sz="1350" kern="0" dirty="0" err="1">
                <a:latin typeface="DINPro-Light" panose="02000504040000020003" pitchFamily="50" charset="0"/>
              </a:rPr>
              <a:t>and</a:t>
            </a:r>
            <a:r>
              <a:rPr lang="nl-NL" sz="1350" kern="0" dirty="0">
                <a:latin typeface="DINPro-Light" panose="02000504040000020003" pitchFamily="50" charset="0"/>
              </a:rPr>
              <a:t> </a:t>
            </a:r>
            <a:r>
              <a:rPr lang="nl-NL" sz="1350" kern="0" dirty="0" err="1">
                <a:latin typeface="DINPro-Light" panose="02000504040000020003" pitchFamily="50" charset="0"/>
              </a:rPr>
              <a:t>applied</a:t>
            </a:r>
            <a:r>
              <a:rPr lang="nl-NL" sz="1350" kern="0" dirty="0">
                <a:latin typeface="DINPro-Light" panose="02000504040000020003" pitchFamily="50" charset="0"/>
              </a:rPr>
              <a:t> </a:t>
            </a:r>
            <a:r>
              <a:rPr lang="nl-NL" sz="1350" kern="0" dirty="0" err="1">
                <a:latin typeface="DINPro-Light" panose="02000504040000020003" pitchFamily="50" charset="0"/>
              </a:rPr>
              <a:t>knowledge</a:t>
            </a:r>
            <a:r>
              <a:rPr lang="nl-NL" sz="1350" kern="0" dirty="0">
                <a:latin typeface="DINPro-Light" panose="02000504040000020003" pitchFamily="50" charset="0"/>
              </a:rPr>
              <a:t>. </a:t>
            </a:r>
          </a:p>
          <a:p>
            <a:pPr marL="0" indent="0">
              <a:buNone/>
            </a:pPr>
            <a:endParaRPr lang="en-US" sz="1350" kern="0" dirty="0">
              <a:latin typeface="DINPro-Light" panose="02000504040000020003" pitchFamily="50" charset="0"/>
            </a:endParaRPr>
          </a:p>
          <a:p>
            <a:pPr marL="0" indent="0">
              <a:buNone/>
            </a:pPr>
            <a:r>
              <a:rPr lang="en-US" sz="1350" kern="0" dirty="0">
                <a:latin typeface="DINPro-Light" panose="02000504040000020003" pitchFamily="50" charset="0"/>
              </a:rPr>
              <a:t>To ensure efficient, cost-effective and high quality long-term care and to enhance the quality of life of people who need care and support. </a:t>
            </a:r>
            <a:endParaRPr lang="nl-NL" sz="1350" dirty="0"/>
          </a:p>
        </p:txBody>
      </p:sp>
      <p:sp>
        <p:nvSpPr>
          <p:cNvPr id="7" name="Rechthoek 6"/>
          <p:cNvSpPr/>
          <p:nvPr/>
        </p:nvSpPr>
        <p:spPr>
          <a:xfrm>
            <a:off x="5166066" y="3597865"/>
            <a:ext cx="291632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l-NL" sz="1350" dirty="0"/>
              <a:t>Independent</a:t>
            </a:r>
          </a:p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l-NL" sz="1350" dirty="0"/>
              <a:t>Co-</a:t>
            </a:r>
            <a:r>
              <a:rPr lang="nl-NL" sz="1350" dirty="0" err="1"/>
              <a:t>creation</a:t>
            </a:r>
            <a:endParaRPr lang="nl-NL" sz="1350" dirty="0"/>
          </a:p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l-NL" sz="1350" dirty="0"/>
              <a:t>Knowledge</a:t>
            </a:r>
          </a:p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l-NL" sz="1350" dirty="0" err="1"/>
              <a:t>Hybrid</a:t>
            </a:r>
            <a:r>
              <a:rPr lang="nl-NL" sz="1350" dirty="0"/>
              <a:t> </a:t>
            </a:r>
            <a:r>
              <a:rPr lang="nl-NL" sz="1350" dirty="0" err="1"/>
              <a:t>financing</a:t>
            </a:r>
            <a:endParaRPr lang="nl-NL" sz="1350" dirty="0"/>
          </a:p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l-NL" sz="1350" dirty="0" err="1"/>
              <a:t>Not</a:t>
            </a:r>
            <a:r>
              <a:rPr lang="nl-NL" sz="1350" dirty="0"/>
              <a:t> </a:t>
            </a:r>
            <a:r>
              <a:rPr lang="nl-NL" sz="1350" dirty="0" err="1"/>
              <a:t>for</a:t>
            </a:r>
            <a:r>
              <a:rPr lang="nl-NL" sz="1350" dirty="0"/>
              <a:t> </a:t>
            </a:r>
            <a:r>
              <a:rPr lang="nl-NL" sz="1350" dirty="0" err="1"/>
              <a:t>profit</a:t>
            </a:r>
            <a:endParaRPr lang="nl-NL" sz="1350" dirty="0"/>
          </a:p>
        </p:txBody>
      </p:sp>
      <p:pic>
        <p:nvPicPr>
          <p:cNvPr id="8" name="Afbeelding 7 (JU-Free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98"/>
          <a:stretch/>
        </p:blipFill>
        <p:spPr>
          <a:xfrm>
            <a:off x="1143001" y="1475394"/>
            <a:ext cx="1106742" cy="366810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4" r="3309"/>
          <a:stretch/>
        </p:blipFill>
        <p:spPr bwMode="auto">
          <a:xfrm>
            <a:off x="1115616" y="3435846"/>
            <a:ext cx="3794484" cy="158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87B9F1F-2888-4BF7-992D-12A0721A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858" y="4897435"/>
            <a:ext cx="4626429" cy="365122"/>
          </a:xfrm>
        </p:spPr>
        <p:txBody>
          <a:bodyPr/>
          <a:lstStyle/>
          <a:p>
            <a:r>
              <a:rPr lang="da-DK" sz="800" dirty="0"/>
              <a:t>Workshop 1 24th September, 2019, AAL Forum, Aarhus, Denmark 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826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Professions / Teams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63849"/>
            <a:ext cx="8229600" cy="26701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Advise &amp; Implementation (advisors)</a:t>
            </a:r>
          </a:p>
          <a:p>
            <a:r>
              <a:rPr lang="en-US" dirty="0"/>
              <a:t>Research &amp; Innovation (researchers)</a:t>
            </a:r>
          </a:p>
          <a:p>
            <a:r>
              <a:rPr lang="en-US" dirty="0"/>
              <a:t>Marketing &amp; Communication (dissemination)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Teams/Themes, e.g., Personalized Healthcare, Integrated Care, Community Care, Quality, Online Learning, eHealth…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205A60-4498-40BB-BA7F-125021D850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0F5F7"/>
              </a:clrFrom>
              <a:clrTo>
                <a:srgbClr val="F0F5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5220" y="4167800"/>
            <a:ext cx="2711696" cy="726208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27F4D14-CD6C-4B33-BC77-1A89097B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968" y="4533999"/>
            <a:ext cx="4626429" cy="365122"/>
          </a:xfrm>
        </p:spPr>
        <p:txBody>
          <a:bodyPr/>
          <a:lstStyle/>
          <a:p>
            <a:r>
              <a:rPr lang="da-DK" dirty="0"/>
              <a:t>Workshop 1 24th September, 2019, AAL Forum, Aarhus, Denmark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4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9C885FF-506A-4C81-9750-03745995A0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" r="5" b="5"/>
          <a:stretch/>
        </p:blipFill>
        <p:spPr>
          <a:xfrm>
            <a:off x="2344476" y="1895416"/>
            <a:ext cx="2487291" cy="248729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DEE96C6-9FC5-4D3A-A5D6-C4B0FAE33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281" b="-3"/>
          <a:stretch/>
        </p:blipFill>
        <p:spPr>
          <a:xfrm>
            <a:off x="20" y="10"/>
            <a:ext cx="3332830" cy="2832577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F61684C-4A1D-4E27-B1F6-3A945FF57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452" b="2"/>
          <a:stretch/>
        </p:blipFill>
        <p:spPr>
          <a:xfrm>
            <a:off x="20" y="2937954"/>
            <a:ext cx="2580419" cy="2212654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5053700" y="602216"/>
            <a:ext cx="3250360" cy="1090538"/>
          </a:xfrm>
        </p:spPr>
        <p:txBody>
          <a:bodyPr>
            <a:normAutofit/>
          </a:bodyPr>
          <a:lstStyle/>
          <a:p>
            <a:r>
              <a:rPr lang="nl-NL" sz="2700">
                <a:solidFill>
                  <a:srgbClr val="000000"/>
                </a:solidFill>
              </a:rPr>
              <a:t>From alarms to meaning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51013" y="1816261"/>
            <a:ext cx="3250101" cy="2729467"/>
          </a:xfrm>
        </p:spPr>
        <p:txBody>
          <a:bodyPr vert="horz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19200" lvl="1" indent="-457200"/>
            <a:r>
              <a:rPr lang="en-GB" sz="1500" dirty="0">
                <a:solidFill>
                  <a:srgbClr val="000000"/>
                </a:solidFill>
              </a:rPr>
              <a:t>Trend….</a:t>
            </a:r>
          </a:p>
          <a:p>
            <a:pPr marL="619200" lvl="1" indent="-457200"/>
            <a:r>
              <a:rPr lang="en-GB" sz="1500" dirty="0">
                <a:solidFill>
                  <a:srgbClr val="000000"/>
                </a:solidFill>
              </a:rPr>
              <a:t>Pro-active </a:t>
            </a:r>
          </a:p>
          <a:p>
            <a:pPr marL="619200" lvl="1" indent="-457200"/>
            <a:r>
              <a:rPr lang="en-GB" sz="1500" dirty="0">
                <a:solidFill>
                  <a:srgbClr val="000000"/>
                </a:solidFill>
              </a:rPr>
              <a:t>Need for local expertise</a:t>
            </a:r>
          </a:p>
          <a:p>
            <a:pPr marL="619200" lvl="1" indent="-457200"/>
            <a:r>
              <a:rPr lang="en-GB" sz="1500" dirty="0">
                <a:solidFill>
                  <a:srgbClr val="000000"/>
                </a:solidFill>
              </a:rPr>
              <a:t>‘Training’ care professionals (Task!) </a:t>
            </a:r>
          </a:p>
          <a:p>
            <a:pPr marL="162000" lvl="1" indent="0">
              <a:buNone/>
            </a:pPr>
            <a:r>
              <a:rPr lang="en-GB" sz="1500" dirty="0">
                <a:solidFill>
                  <a:srgbClr val="000000"/>
                </a:solidFill>
              </a:rPr>
              <a:t>	  -&gt; feeding the data correctly</a:t>
            </a:r>
          </a:p>
          <a:p>
            <a:pPr marL="619200" lvl="1" indent="-457200"/>
            <a:r>
              <a:rPr lang="en-GB" sz="1500" dirty="0">
                <a:solidFill>
                  <a:srgbClr val="000000"/>
                </a:solidFill>
              </a:rPr>
              <a:t>New professional</a:t>
            </a:r>
          </a:p>
          <a:p>
            <a:pPr marL="162000" lvl="1" indent="0">
              <a:buNone/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5541" name="AutoShape 5" descr="Z"/>
          <p:cNvSpPr>
            <a:spLocks noChangeAspect="1" noChangeArrowheads="1"/>
          </p:cNvSpPr>
          <p:nvPr/>
        </p:nvSpPr>
        <p:spPr bwMode="auto">
          <a:xfrm>
            <a:off x="1526381" y="34529"/>
            <a:ext cx="228600" cy="228600"/>
          </a:xfrm>
          <a:prstGeom prst="rect">
            <a:avLst/>
          </a:prstGeom>
          <a:noFill/>
        </p:spPr>
        <p:txBody>
          <a:bodyPr/>
          <a:lstStyle/>
          <a:p>
            <a:endParaRPr lang="nl-NL" sz="1350"/>
          </a:p>
        </p:txBody>
      </p:sp>
      <p:sp>
        <p:nvSpPr>
          <p:cNvPr id="65543" name="AutoShape 7" descr="Z"/>
          <p:cNvSpPr>
            <a:spLocks noChangeAspect="1" noChangeArrowheads="1"/>
          </p:cNvSpPr>
          <p:nvPr/>
        </p:nvSpPr>
        <p:spPr bwMode="auto">
          <a:xfrm>
            <a:off x="1526381" y="34529"/>
            <a:ext cx="228600" cy="228600"/>
          </a:xfrm>
          <a:prstGeom prst="rect">
            <a:avLst/>
          </a:prstGeom>
          <a:noFill/>
        </p:spPr>
        <p:txBody>
          <a:bodyPr/>
          <a:lstStyle/>
          <a:p>
            <a:endParaRPr lang="nl-NL" sz="135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3EEDC61-98CF-479D-84E0-32999D2C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1318" y="4669235"/>
            <a:ext cx="4626429" cy="365122"/>
          </a:xfrm>
        </p:spPr>
        <p:txBody>
          <a:bodyPr/>
          <a:lstStyle/>
          <a:p>
            <a:r>
              <a:rPr lang="da-DK" dirty="0"/>
              <a:t>Workshop 1 24th September, 2019, AAL Forum, Aarhus, Denmark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2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491490" y="273843"/>
            <a:ext cx="3840085" cy="12695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100"/>
              <a:t>Co-</a:t>
            </a:r>
            <a:r>
              <a:rPr lang="nl-NL" sz="4100" err="1"/>
              <a:t>creation</a:t>
            </a:r>
            <a:r>
              <a:rPr lang="nl-NL" sz="4100"/>
              <a:t> of data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173736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490" y="1931275"/>
            <a:ext cx="3840085" cy="2596671"/>
          </a:xfrm>
        </p:spPr>
        <p:txBody>
          <a:bodyPr vert="horz" lIns="68580" tIns="34290" rIns="68580" bIns="34290" numCol="1" rtlCol="0" anchorCtr="0" compatLnSpc="1">
            <a:prstTxWarp prst="textNoShape">
              <a:avLst/>
            </a:prstTxWarp>
            <a:normAutofit/>
          </a:bodyPr>
          <a:lstStyle/>
          <a:p>
            <a:pPr marL="619200" lvl="1" indent="-457200"/>
            <a:r>
              <a:rPr lang="en-GB" sz="1400" dirty="0"/>
              <a:t>Objective &amp; subjective data </a:t>
            </a:r>
          </a:p>
          <a:p>
            <a:pPr marL="619200" lvl="1" indent="-457200"/>
            <a:r>
              <a:rPr lang="en-GB" sz="1400" dirty="0"/>
              <a:t>Confirmation by end-users on data (objective data is valuable, but what does the client say or feel?)</a:t>
            </a:r>
          </a:p>
          <a:p>
            <a:pPr marL="619200" lvl="1" indent="-457200"/>
            <a:r>
              <a:rPr lang="en-GB" sz="1400" dirty="0"/>
              <a:t>Annotation of data (e.g. is stress really stress?)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9A1A91-B979-4BCE-84E1-66FB1EE18B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4" r="24675"/>
          <a:stretch/>
        </p:blipFill>
        <p:spPr>
          <a:xfrm>
            <a:off x="4409136" y="10"/>
            <a:ext cx="4734863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5541" name="AutoShape 5" descr="Z"/>
          <p:cNvSpPr>
            <a:spLocks noChangeAspect="1" noChangeArrowheads="1"/>
          </p:cNvSpPr>
          <p:nvPr/>
        </p:nvSpPr>
        <p:spPr bwMode="auto">
          <a:xfrm>
            <a:off x="1526381" y="34529"/>
            <a:ext cx="228600" cy="228600"/>
          </a:xfrm>
          <a:prstGeom prst="rect">
            <a:avLst/>
          </a:prstGeom>
          <a:noFill/>
        </p:spPr>
        <p:txBody>
          <a:bodyPr/>
          <a:lstStyle/>
          <a:p>
            <a:endParaRPr lang="nl-NL" sz="1350"/>
          </a:p>
        </p:txBody>
      </p:sp>
      <p:sp>
        <p:nvSpPr>
          <p:cNvPr id="65543" name="AutoShape 7" descr="Z"/>
          <p:cNvSpPr>
            <a:spLocks noChangeAspect="1" noChangeArrowheads="1"/>
          </p:cNvSpPr>
          <p:nvPr/>
        </p:nvSpPr>
        <p:spPr bwMode="auto">
          <a:xfrm>
            <a:off x="1526381" y="34529"/>
            <a:ext cx="228600" cy="228600"/>
          </a:xfrm>
          <a:prstGeom prst="rect">
            <a:avLst/>
          </a:prstGeom>
          <a:noFill/>
        </p:spPr>
        <p:txBody>
          <a:bodyPr/>
          <a:lstStyle/>
          <a:p>
            <a:endParaRPr lang="nl-NL" sz="135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56D91A0-21A9-4732-B9B9-8DB91979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980" y="4504535"/>
            <a:ext cx="4626429" cy="365122"/>
          </a:xfrm>
        </p:spPr>
        <p:txBody>
          <a:bodyPr/>
          <a:lstStyle/>
          <a:p>
            <a:r>
              <a:rPr lang="da-DK" dirty="0"/>
              <a:t>Workshop 1 24th September, 2019, AAL Forum, Aarhus, Denmark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673676" y="370276"/>
            <a:ext cx="61722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sz="3000" dirty="0" err="1"/>
              <a:t>Ethical</a:t>
            </a:r>
            <a:r>
              <a:rPr lang="nl-NL" sz="3000" dirty="0"/>
              <a:t> </a:t>
            </a:r>
            <a:r>
              <a:rPr lang="nl-NL" sz="3000" dirty="0" err="1"/>
              <a:t>considerations</a:t>
            </a:r>
            <a:r>
              <a:rPr lang="nl-NL" sz="3000" dirty="0"/>
              <a:t> </a:t>
            </a:r>
            <a:r>
              <a:rPr lang="nl-NL" sz="3000" dirty="0" err="1"/>
              <a:t>from</a:t>
            </a:r>
            <a:r>
              <a:rPr lang="nl-NL" sz="3000" dirty="0"/>
              <a:t> </a:t>
            </a:r>
            <a:r>
              <a:rPr lang="nl-NL" sz="3000" dirty="0" err="1"/>
              <a:t>early</a:t>
            </a:r>
            <a:r>
              <a:rPr lang="nl-NL" sz="3000" dirty="0"/>
              <a:t> design </a:t>
            </a:r>
            <a:r>
              <a:rPr lang="nl-NL" sz="3000" dirty="0" err="1"/>
              <a:t>to</a:t>
            </a:r>
            <a:r>
              <a:rPr lang="nl-NL" sz="3000" dirty="0"/>
              <a:t> </a:t>
            </a:r>
            <a:r>
              <a:rPr lang="nl-NL" sz="3000" dirty="0" err="1"/>
              <a:t>local</a:t>
            </a:r>
            <a:r>
              <a:rPr lang="nl-NL" sz="3000" dirty="0"/>
              <a:t> </a:t>
            </a:r>
            <a:r>
              <a:rPr lang="nl-NL" sz="3000" dirty="0" err="1"/>
              <a:t>use</a:t>
            </a:r>
            <a:endParaRPr lang="nl-NL" sz="3000" dirty="0"/>
          </a:p>
        </p:txBody>
      </p:sp>
      <p:sp>
        <p:nvSpPr>
          <p:cNvPr id="65541" name="AutoShape 5" descr="Z"/>
          <p:cNvSpPr>
            <a:spLocks noChangeAspect="1" noChangeArrowheads="1"/>
          </p:cNvSpPr>
          <p:nvPr/>
        </p:nvSpPr>
        <p:spPr bwMode="auto">
          <a:xfrm>
            <a:off x="1526381" y="34529"/>
            <a:ext cx="228600" cy="228600"/>
          </a:xfrm>
          <a:prstGeom prst="rect">
            <a:avLst/>
          </a:prstGeom>
          <a:noFill/>
        </p:spPr>
        <p:txBody>
          <a:bodyPr/>
          <a:lstStyle/>
          <a:p>
            <a:endParaRPr lang="nl-NL" sz="1350"/>
          </a:p>
        </p:txBody>
      </p:sp>
      <p:sp>
        <p:nvSpPr>
          <p:cNvPr id="65543" name="AutoShape 7" descr="Z"/>
          <p:cNvSpPr>
            <a:spLocks noChangeAspect="1" noChangeArrowheads="1"/>
          </p:cNvSpPr>
          <p:nvPr/>
        </p:nvSpPr>
        <p:spPr bwMode="auto">
          <a:xfrm>
            <a:off x="1526381" y="34529"/>
            <a:ext cx="228600" cy="228600"/>
          </a:xfrm>
          <a:prstGeom prst="rect">
            <a:avLst/>
          </a:prstGeom>
          <a:noFill/>
        </p:spPr>
        <p:txBody>
          <a:bodyPr/>
          <a:lstStyle/>
          <a:p>
            <a:endParaRPr lang="nl-NL" sz="13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DDFAB22-0D07-4228-AF29-FA71D2CB66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2" y="1375410"/>
            <a:ext cx="5674995" cy="2392680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4B530795-564F-4B79-B89B-8BBC229792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63" y="3868346"/>
            <a:ext cx="2524568" cy="1144905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053FBB1-F803-41FA-900D-642FABAD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424" y="4590663"/>
            <a:ext cx="4626429" cy="365122"/>
          </a:xfrm>
        </p:spPr>
        <p:txBody>
          <a:bodyPr/>
          <a:lstStyle/>
          <a:p>
            <a:r>
              <a:rPr lang="da-DK" dirty="0"/>
              <a:t>Workshop 1 24th September, 2019, AAL Forum, Aarhus, Denmark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2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AA0E1AD-D2EC-4CF4-A661-F43FE0897E82}"/>
              </a:ext>
            </a:extLst>
          </p:cNvPr>
          <p:cNvSpPr/>
          <p:nvPr/>
        </p:nvSpPr>
        <p:spPr>
          <a:xfrm>
            <a:off x="3563748" y="2982178"/>
            <a:ext cx="1712928" cy="325156"/>
          </a:xfrm>
          <a:prstGeom prst="rect">
            <a:avLst/>
          </a:prstGeom>
          <a:solidFill>
            <a:srgbClr val="5E3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nl-NL" sz="1013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" name="Groep 115 (JU-Free)">
            <a:extLst>
              <a:ext uri="{FF2B5EF4-FFF2-40B4-BE49-F238E27FC236}">
                <a16:creationId xmlns:a16="http://schemas.microsoft.com/office/drawing/2014/main" id="{1D7B1E54-DAA4-415D-889B-9BD502F093EB}"/>
              </a:ext>
            </a:extLst>
          </p:cNvPr>
          <p:cNvGrpSpPr>
            <a:grpSpLocks/>
          </p:cNvGrpSpPr>
          <p:nvPr/>
        </p:nvGrpSpPr>
        <p:grpSpPr>
          <a:xfrm>
            <a:off x="3793756" y="2020830"/>
            <a:ext cx="1229027" cy="676831"/>
            <a:chOff x="7704313" y="418384"/>
            <a:chExt cx="1129478" cy="622009"/>
          </a:xfrm>
        </p:grpSpPr>
        <p:sp>
          <p:nvSpPr>
            <p:cNvPr id="6" name="Vrije vorm 8 (JU-Free)">
              <a:extLst>
                <a:ext uri="{FF2B5EF4-FFF2-40B4-BE49-F238E27FC236}">
                  <a16:creationId xmlns:a16="http://schemas.microsoft.com/office/drawing/2014/main" id="{CF8BA083-18C7-400A-9AFB-DB8FA247250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226100" y="429520"/>
              <a:ext cx="607691" cy="335662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nl-NL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Vrije vorm 9 (JU-Free)">
              <a:extLst>
                <a:ext uri="{FF2B5EF4-FFF2-40B4-BE49-F238E27FC236}">
                  <a16:creationId xmlns:a16="http://schemas.microsoft.com/office/drawing/2014/main" id="{8967436D-A000-4B06-970F-B0A667E3CBE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49077" y="833587"/>
              <a:ext cx="796998" cy="206806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nl-NL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Vrije vorm 10 (JU-Free)">
              <a:extLst>
                <a:ext uri="{FF2B5EF4-FFF2-40B4-BE49-F238E27FC236}">
                  <a16:creationId xmlns:a16="http://schemas.microsoft.com/office/drawing/2014/main" id="{038E9307-369D-4F6E-B76E-389A4C6D327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04313" y="418384"/>
              <a:ext cx="583829" cy="308618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/>
              <a:endParaRPr lang="nl-NL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FE87A50A-D2E2-468F-8BEC-9D68DA52B369}"/>
              </a:ext>
            </a:extLst>
          </p:cNvPr>
          <p:cNvSpPr txBox="1"/>
          <p:nvPr/>
        </p:nvSpPr>
        <p:spPr>
          <a:xfrm>
            <a:off x="3654148" y="2966322"/>
            <a:ext cx="372956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nl-NL" sz="2025" b="1" dirty="0">
                <a:solidFill>
                  <a:prstClr val="white"/>
                </a:solidFill>
                <a:latin typeface="Calibri Light" panose="020F0302020204030204"/>
              </a:rPr>
              <a:t>www.vilans.nl</a:t>
            </a:r>
            <a:endParaRPr lang="nl-NL" sz="13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C944D7B-2ED6-4BEF-A68A-453066890C48}"/>
              </a:ext>
            </a:extLst>
          </p:cNvPr>
          <p:cNvSpPr/>
          <p:nvPr/>
        </p:nvSpPr>
        <p:spPr>
          <a:xfrm>
            <a:off x="3563747" y="3435965"/>
            <a:ext cx="1712928" cy="325156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nl-NL" sz="1575" b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h.nap@vilans.nl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D47A86-70E7-404C-8BFE-BEAC802A3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89" y="389862"/>
            <a:ext cx="3622387" cy="2679281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148005B-6945-499B-BFD4-6DDD4503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6996" y="4388516"/>
            <a:ext cx="4626429" cy="365122"/>
          </a:xfrm>
        </p:spPr>
        <p:txBody>
          <a:bodyPr/>
          <a:lstStyle/>
          <a:p>
            <a:r>
              <a:rPr lang="da-DK" dirty="0"/>
              <a:t>Workshop 1 24th September, 2019, AAL Forum, Aarhus, Denmark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1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AF2AA7C2E4A4AA41069A8441E9F67" ma:contentTypeVersion="11" ma:contentTypeDescription="Create a new document." ma:contentTypeScope="" ma:versionID="9c826b359a7da7459dab3b1c0f10df1f">
  <xsd:schema xmlns:xsd="http://www.w3.org/2001/XMLSchema" xmlns:xs="http://www.w3.org/2001/XMLSchema" xmlns:p="http://schemas.microsoft.com/office/2006/metadata/properties" xmlns:ns3="947d6b9b-541a-4353-a04c-4a04e0db29e2" xmlns:ns4="ea692605-bf71-44fb-b6c6-69c689148494" targetNamespace="http://schemas.microsoft.com/office/2006/metadata/properties" ma:root="true" ma:fieldsID="71759b5d45f47dfc21af6d14234c7db5" ns3:_="" ns4:_="">
    <xsd:import namespace="947d6b9b-541a-4353-a04c-4a04e0db29e2"/>
    <xsd:import namespace="ea692605-bf71-44fb-b6c6-69c6891484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d6b9b-541a-4353-a04c-4a04e0db29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92605-bf71-44fb-b6c6-69c6891484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500E51-71C8-430B-9EFB-29AB295B5E1A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ea692605-bf71-44fb-b6c6-69c689148494"/>
    <ds:schemaRef ds:uri="947d6b9b-541a-4353-a04c-4a04e0db29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FA2F81-D3EA-4917-BBC3-12146637CE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7d6b9b-541a-4353-a04c-4a04e0db29e2"/>
    <ds:schemaRef ds:uri="ea692605-bf71-44fb-b6c6-69c689148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CAE299-CCBC-4671-8821-65A60C9275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420</Words>
  <Application>Microsoft Office PowerPoint</Application>
  <PresentationFormat>Diavoorstelling (16:9)</PresentationFormat>
  <Paragraphs>48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DINPro-Light</vt:lpstr>
      <vt:lpstr>Wingdings</vt:lpstr>
      <vt:lpstr>Office Theme</vt:lpstr>
      <vt:lpstr>The European Knowledge Tree Group (EKTG) with AAL</vt:lpstr>
      <vt:lpstr>Vilans</vt:lpstr>
      <vt:lpstr>Professions / Teams</vt:lpstr>
      <vt:lpstr>From alarms to meaning </vt:lpstr>
      <vt:lpstr>Co-creation of data</vt:lpstr>
      <vt:lpstr>Ethical considerations from early design to local use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Knowledge Tree Group (EKTG) with AAL</dc:title>
  <dc:creator>Nap, Henk Herman</dc:creator>
  <cp:lastModifiedBy>Nap, Henk Herman</cp:lastModifiedBy>
  <cp:revision>8</cp:revision>
  <dcterms:created xsi:type="dcterms:W3CDTF">2019-09-16T11:50:36Z</dcterms:created>
  <dcterms:modified xsi:type="dcterms:W3CDTF">2019-09-17T06:01:40Z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0x010100323AF2AA7C2E4A4AA41069A8441E9F67</vt:lpwstr>
  </property>
</Properties>
</file>